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22.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21.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2.xml" ContentType="application/vnd.openxmlformats-officedocument.presentationml.tags+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19" r:id="rId3"/>
    <p:sldId id="322" r:id="rId4"/>
    <p:sldId id="323" r:id="rId5"/>
    <p:sldId id="324" r:id="rId6"/>
    <p:sldId id="325" r:id="rId7"/>
    <p:sldId id="326" r:id="rId8"/>
    <p:sldId id="327" r:id="rId9"/>
    <p:sldId id="328" r:id="rId10"/>
    <p:sldId id="329" r:id="rId11"/>
    <p:sldId id="330" r:id="rId12"/>
    <p:sldId id="331" r:id="rId13"/>
    <p:sldId id="332" r:id="rId14"/>
    <p:sldId id="333" r:id="rId15"/>
    <p:sldId id="334" r:id="rId16"/>
    <p:sldId id="335" r:id="rId17"/>
    <p:sldId id="336" r:id="rId18"/>
    <p:sldId id="337" r:id="rId19"/>
    <p:sldId id="338" r:id="rId20"/>
    <p:sldId id="339" r:id="rId21"/>
    <p:sldId id="340" r:id="rId22"/>
    <p:sldId id="341" r:id="rId23"/>
    <p:sldId id="342" r:id="rId24"/>
    <p:sldId id="343" r:id="rId25"/>
    <p:sldId id="344" r:id="rId26"/>
    <p:sldId id="345" r:id="rId27"/>
    <p:sldId id="346" r:id="rId28"/>
    <p:sldId id="347" r:id="rId29"/>
    <p:sldId id="348" r:id="rId30"/>
    <p:sldId id="34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18-May-20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val="2954874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eu_flag_co_funded_pos_[rgb]_right.jpg"/>
          <p:cNvPicPr>
            <a:picLocks noGrp="1" noChangeAspect="1"/>
          </p:cNvPicPr>
          <p:nvPr isPhoto="1" userDrawn="1"/>
        </p:nvPicPr>
        <p:blipFill>
          <a:blip r:embed="rId4" cstate="print">
            <a:lum/>
          </a:blip>
          <a:stretch>
            <a:fillRect/>
          </a:stretch>
        </p:blipFill>
        <p:spPr>
          <a:xfrm>
            <a:off x="0" y="0"/>
            <a:ext cx="2934975" cy="838200"/>
          </a:xfrm>
          <a:prstGeom prst="rect">
            <a:avLst/>
          </a:prstGeom>
          <a:noFill/>
          <a:ln>
            <a:noFill/>
          </a:ln>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smtClean="0"/>
              <a:t> </a:t>
            </a:r>
            <a:r>
              <a:rPr lang="en-US" sz="1600" b="0" dirty="0" smtClean="0"/>
              <a:t>Promoting youth employment in remote areas in Jordan -(Job Jo)</a:t>
            </a:r>
          </a:p>
          <a:p>
            <a:pPr algn="ctr"/>
            <a:r>
              <a:rPr lang="en-US" sz="1600" b="0" dirty="0" smtClean="0"/>
              <a:t> 598428-EPP-1-2018-1-JO-EPPKA2-CBHE-JP </a:t>
            </a:r>
            <a:endParaRPr lang="en-US" sz="1600" b="0" dirty="0"/>
          </a:p>
        </p:txBody>
      </p:sp>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 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390454006"/>
              </p:ext>
            </p:extLst>
          </p:nvPr>
        </p:nvGraphicFramePr>
        <p:xfrm>
          <a:off x="1192" y="1590"/>
          <a:ext cx="1190" cy="1587"/>
        </p:xfrm>
        <a:graphic>
          <a:graphicData uri="http://schemas.openxmlformats.org/presentationml/2006/ole">
            <mc:AlternateContent xmlns:mc="http://schemas.openxmlformats.org/markup-compatibility/2006">
              <mc:Choice xmlns:v="urn:schemas-microsoft-com:vml" Requires="v">
                <p:oleObj spid="_x0000_s1036" name="think-cell Slide" r:id="rId5" imgW="270" imgH="270" progId="TCLayout.ActiveDocument.1">
                  <p:embed/>
                </p:oleObj>
              </mc:Choice>
              <mc:Fallback>
                <p:oleObj name="think-cell Slide" r:id="rId5" imgW="270" imgH="270" progId="TCLayout.ActiveDocument.1">
                  <p:embed/>
                  <p:pic>
                    <p:nvPicPr>
                      <p:cNvPr id="0" name=""/>
                      <p:cNvPicPr/>
                      <p:nvPr/>
                    </p:nvPicPr>
                    <p:blipFill>
                      <a:blip r:embed="rId6"/>
                      <a:stretch>
                        <a:fillRect/>
                      </a:stretch>
                    </p:blipFill>
                    <p:spPr>
                      <a:xfrm>
                        <a:off x="1192" y="1590"/>
                        <a:ext cx="1190" cy="1587"/>
                      </a:xfrm>
                      <a:prstGeom prst="rect">
                        <a:avLst/>
                      </a:prstGeom>
                    </p:spPr>
                  </p:pic>
                </p:oleObj>
              </mc:Fallback>
            </mc:AlternateContent>
          </a:graphicData>
        </a:graphic>
      </p:graphicFrame>
      <p:sp>
        <p:nvSpPr>
          <p:cNvPr id="57" name="Date Placeholder 56"/>
          <p:cNvSpPr>
            <a:spLocks noGrp="1"/>
          </p:cNvSpPr>
          <p:nvPr>
            <p:ph type="dt" sz="half" idx="14"/>
          </p:nvPr>
        </p:nvSpPr>
        <p:spPr/>
        <p:txBody>
          <a:bodyPr/>
          <a:lstStyle>
            <a:lvl1pPr>
              <a:defRPr>
                <a:solidFill>
                  <a:schemeClr val="bg1">
                    <a:lumMod val="50000"/>
                  </a:schemeClr>
                </a:solidFill>
                <a:latin typeface="Trebuchet MS" panose="020B0603020202020204" pitchFamily="34" charset="0"/>
                <a:sym typeface="Trebuchet MS" panose="020B0603020202020204" pitchFamily="34" charset="0"/>
              </a:defRPr>
            </a:lvl1pPr>
          </a:lstStyle>
          <a:p>
            <a:endParaRPr lang="en-US"/>
          </a:p>
        </p:txBody>
      </p:sp>
      <p:sp>
        <p:nvSpPr>
          <p:cNvPr id="10" name="FooterSimple" hidden="1"/>
          <p:cNvSpPr txBox="1"/>
          <p:nvPr userDrawn="1">
            <p:custDataLst>
              <p:tags r:id="rId3"/>
            </p:custDataLst>
          </p:nvPr>
        </p:nvSpPr>
        <p:spPr>
          <a:xfrm rot="16200000">
            <a:off x="7532634" y="5117885"/>
            <a:ext cx="2743200" cy="96950"/>
          </a:xfrm>
          <a:prstGeom prst="rect">
            <a:avLst/>
          </a:prstGeom>
          <a:noFill/>
        </p:spPr>
        <p:txBody>
          <a:bodyPr wrap="square" lIns="0" tIns="0" rIns="0" bIns="0" rtlCol="0" anchor="b">
            <a:spAutoFit/>
          </a:bodyPr>
          <a:lstStyle/>
          <a:p>
            <a:pPr>
              <a:lnSpc>
                <a:spcPct val="90000"/>
              </a:lnSpc>
              <a:spcAft>
                <a:spcPts val="600"/>
              </a:spcAft>
            </a:pPr>
            <a:r>
              <a:rPr lang="en-US" sz="700" smtClean="0">
                <a:solidFill>
                  <a:schemeClr val="bg1">
                    <a:lumMod val="50000"/>
                  </a:schemeClr>
                </a:solidFill>
                <a:latin typeface="Trebuchet MS" panose="020B0603020202020204" pitchFamily="34" charset="0"/>
                <a:cs typeface="Calibri" panose="020F0502020204030204" pitchFamily="34" charset="0"/>
                <a:sym typeface="Trebuchet MS" panose="020B0603020202020204" pitchFamily="34" charset="0"/>
              </a:rPr>
              <a:t>Presentation1</a:t>
            </a:r>
            <a:endParaRPr lang="en-US" sz="700" dirty="0">
              <a:solidFill>
                <a:schemeClr val="bg1">
                  <a:lumMod val="50000"/>
                </a:schemeClr>
              </a:solidFill>
              <a:latin typeface="Trebuchet MS" panose="020B0603020202020204" pitchFamily="34" charset="0"/>
              <a:cs typeface="Calibri" panose="020F0502020204030204" pitchFamily="34" charset="0"/>
              <a:sym typeface="Trebuchet MS" panose="020B0603020202020204" pitchFamily="34" charset="0"/>
            </a:endParaRPr>
          </a:p>
        </p:txBody>
      </p:sp>
      <p:sp>
        <p:nvSpPr>
          <p:cNvPr id="3" name="Title 2"/>
          <p:cNvSpPr>
            <a:spLocks noGrp="1"/>
          </p:cNvSpPr>
          <p:nvPr>
            <p:ph type="title"/>
          </p:nvPr>
        </p:nvSpPr>
        <p:spPr/>
        <p:txBody>
          <a:bodyPr/>
          <a:lstStyle/>
          <a:p>
            <a:r>
              <a:rPr lang="de-DE" smtClean="0"/>
              <a:t>Titelmasterformat durch Klicken bearbeiten</a:t>
            </a:r>
            <a:endParaRPr lang="de-DE" dirty="0"/>
          </a:p>
        </p:txBody>
      </p:sp>
    </p:spTree>
    <p:extLst>
      <p:ext uri="{BB962C8B-B14F-4D97-AF65-F5344CB8AC3E}">
        <p14:creationId xmlns:p14="http://schemas.microsoft.com/office/powerpoint/2010/main" val="11020633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18/05/2020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18/05/2020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hteck 5"/>
          <p:cNvSpPr/>
          <p:nvPr/>
        </p:nvSpPr>
        <p:spPr>
          <a:xfrm>
            <a:off x="1463103" y="908720"/>
            <a:ext cx="3260829" cy="553998"/>
          </a:xfrm>
          <a:prstGeom prst="rect">
            <a:avLst/>
          </a:prstGeom>
        </p:spPr>
        <p:txBody>
          <a:bodyPr wrap="none">
            <a:spAutoFit/>
          </a:bodyPr>
          <a:lstStyle/>
          <a:p>
            <a:r>
              <a:rPr lang="en-US" sz="3000" dirty="0" smtClean="0">
                <a:solidFill>
                  <a:schemeClr val="tx2"/>
                </a:solidFill>
                <a:latin typeface="Arial" panose="020B0604020202020204" pitchFamily="34" charset="0"/>
                <a:ea typeface="Calibri" panose="020F0502020204030204" pitchFamily="34" charset="0"/>
                <a:cs typeface="Arial" panose="020B0604020202020204" pitchFamily="34" charset="0"/>
              </a:rPr>
              <a:t>Mutah University  </a:t>
            </a:r>
          </a:p>
        </p:txBody>
      </p:sp>
      <p:sp>
        <p:nvSpPr>
          <p:cNvPr id="7" name="Rechteck 6"/>
          <p:cNvSpPr/>
          <p:nvPr/>
        </p:nvSpPr>
        <p:spPr>
          <a:xfrm>
            <a:off x="-901056" y="1461590"/>
            <a:ext cx="6096000" cy="456535"/>
          </a:xfrm>
          <a:prstGeom prst="rect">
            <a:avLst/>
          </a:prstGeom>
        </p:spPr>
        <p:txBody>
          <a:bodyPr>
            <a:spAutoFit/>
          </a:bodyPr>
          <a:lstStyle/>
          <a:p>
            <a:pPr algn="ctr">
              <a:lnSpc>
                <a:spcPct val="150000"/>
              </a:lnSpc>
            </a:pPr>
            <a:r>
              <a:rPr lang="en-US" dirty="0" smtClean="0">
                <a:solidFill>
                  <a:schemeClr val="tx2"/>
                </a:solidFill>
                <a:latin typeface="Arial" panose="020B0604020202020204" pitchFamily="34" charset="0"/>
                <a:ea typeface="Calibri" panose="020F0502020204030204" pitchFamily="34" charset="0"/>
                <a:cs typeface="Arial" panose="020B0604020202020204" pitchFamily="34" charset="0"/>
              </a:rPr>
              <a:t>Prof Omer </a:t>
            </a:r>
            <a:r>
              <a:rPr lang="en-US" dirty="0">
                <a:solidFill>
                  <a:schemeClr val="tx2"/>
                </a:solidFill>
                <a:latin typeface="Arial" panose="020B0604020202020204" pitchFamily="34" charset="0"/>
                <a:ea typeface="Calibri" panose="020F0502020204030204" pitchFamily="34" charset="0"/>
                <a:cs typeface="Arial" panose="020B0604020202020204" pitchFamily="34" charset="0"/>
              </a:rPr>
              <a:t>M</a:t>
            </a:r>
            <a:r>
              <a:rPr lang="en-US" dirty="0" smtClean="0">
                <a:solidFill>
                  <a:schemeClr val="tx2"/>
                </a:solidFill>
                <a:latin typeface="Arial" panose="020B0604020202020204" pitchFamily="34" charset="0"/>
                <a:ea typeface="Calibri" panose="020F0502020204030204" pitchFamily="34" charset="0"/>
                <a:cs typeface="Arial" panose="020B0604020202020204" pitchFamily="34" charset="0"/>
              </a:rPr>
              <a:t>aaitah</a:t>
            </a:r>
            <a:endParaRPr lang="de-DE" dirty="0">
              <a:solidFill>
                <a:schemeClr val="tx2"/>
              </a:solidFill>
              <a:latin typeface="Arial" panose="020B0604020202020204" pitchFamily="34" charset="0"/>
              <a:cs typeface="Arial" panose="020B0604020202020204" pitchFamily="34" charset="0"/>
            </a:endParaRPr>
          </a:p>
        </p:txBody>
      </p:sp>
      <p:sp>
        <p:nvSpPr>
          <p:cNvPr id="8" name="Rechteck 7"/>
          <p:cNvSpPr/>
          <p:nvPr/>
        </p:nvSpPr>
        <p:spPr>
          <a:xfrm>
            <a:off x="179512" y="4751428"/>
            <a:ext cx="1423788" cy="523220"/>
          </a:xfrm>
          <a:prstGeom prst="rect">
            <a:avLst/>
          </a:prstGeom>
        </p:spPr>
        <p:txBody>
          <a:bodyPr wrap="none">
            <a:spAutoFit/>
          </a:bodyPr>
          <a:lstStyle/>
          <a:p>
            <a:r>
              <a:rPr lang="en-GB" sz="2800" b="1" dirty="0" smtClean="0">
                <a:solidFill>
                  <a:schemeClr val="tx2"/>
                </a:solidFill>
                <a:latin typeface="Calibri" panose="020F0502020204030204" pitchFamily="34" charset="0"/>
                <a:cs typeface="Calibri" panose="020F0502020204030204" pitchFamily="34" charset="0"/>
              </a:rPr>
              <a:t>ISO9000</a:t>
            </a:r>
            <a:endParaRPr lang="de-DE" sz="2800" b="1" dirty="0">
              <a:solidFill>
                <a:schemeClr val="tx2"/>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00942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r>
              <a:rPr lang="ar-SA" altLang="en-US"/>
              <a:t>عمل الفريق</a:t>
            </a:r>
            <a:br>
              <a:rPr lang="ar-SA" altLang="en-US"/>
            </a:br>
            <a:r>
              <a:rPr lang="en-US" altLang="en-US"/>
              <a:t>Team work</a:t>
            </a:r>
          </a:p>
        </p:txBody>
      </p:sp>
    </p:spTree>
    <p:extLst>
      <p:ext uri="{BB962C8B-B14F-4D97-AF65-F5344CB8AC3E}">
        <p14:creationId xmlns:p14="http://schemas.microsoft.com/office/powerpoint/2010/main" val="2168908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ar-SA" altLang="en-US"/>
              <a:t>أجواء العمل المستقرة</a:t>
            </a:r>
            <a:endParaRPr lang="en-US" altLang="en-US"/>
          </a:p>
        </p:txBody>
      </p:sp>
    </p:spTree>
    <p:extLst>
      <p:ext uri="{BB962C8B-B14F-4D97-AF65-F5344CB8AC3E}">
        <p14:creationId xmlns:p14="http://schemas.microsoft.com/office/powerpoint/2010/main" val="3241486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85800" y="609600"/>
            <a:ext cx="7772400" cy="2057400"/>
          </a:xfrm>
        </p:spPr>
        <p:txBody>
          <a:bodyPr/>
          <a:lstStyle/>
          <a:p>
            <a:r>
              <a:rPr lang="ar-SA" altLang="en-US"/>
              <a:t>انظمة مراجعة الأداء و اعطاء الجوائز</a:t>
            </a:r>
            <a:endParaRPr lang="en-US" altLang="en-US"/>
          </a:p>
        </p:txBody>
      </p:sp>
    </p:spTree>
    <p:extLst>
      <p:ext uri="{BB962C8B-B14F-4D97-AF65-F5344CB8AC3E}">
        <p14:creationId xmlns:p14="http://schemas.microsoft.com/office/powerpoint/2010/main" val="130300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r>
              <a:rPr lang="ar-SA" altLang="en-US"/>
              <a:t>إثراء العمل</a:t>
            </a:r>
            <a:br>
              <a:rPr lang="ar-SA" altLang="en-US"/>
            </a:br>
            <a:r>
              <a:rPr lang="en-US" altLang="en-US"/>
              <a:t>Job Description</a:t>
            </a:r>
          </a:p>
        </p:txBody>
      </p:sp>
    </p:spTree>
    <p:extLst>
      <p:ext uri="{BB962C8B-B14F-4D97-AF65-F5344CB8AC3E}">
        <p14:creationId xmlns:p14="http://schemas.microsoft.com/office/powerpoint/2010/main" val="3980355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5800" y="2133600"/>
            <a:ext cx="7772400" cy="1143000"/>
          </a:xfrm>
        </p:spPr>
        <p:txBody>
          <a:bodyPr>
            <a:normAutofit fontScale="90000"/>
          </a:bodyPr>
          <a:lstStyle/>
          <a:p>
            <a:r>
              <a:rPr lang="ar-SA" altLang="en-US"/>
              <a:t>نوعية الحياة</a:t>
            </a:r>
            <a:br>
              <a:rPr lang="ar-SA" altLang="en-US"/>
            </a:br>
            <a:r>
              <a:rPr lang="ar-SA" altLang="en-US"/>
              <a:t>(العلاقة بين المدراء و العاملين)</a:t>
            </a:r>
            <a:br>
              <a:rPr lang="ar-SA" altLang="en-US"/>
            </a:br>
            <a:r>
              <a:rPr lang="ar-SA" altLang="en-US"/>
              <a:t>الثقة المتبادلة</a:t>
            </a:r>
            <a:br>
              <a:rPr lang="ar-SA" altLang="en-US"/>
            </a:br>
            <a:r>
              <a:rPr lang="ar-SA" altLang="en-US"/>
              <a:t>تقليل ضغوطات الحياة</a:t>
            </a:r>
            <a:br>
              <a:rPr lang="ar-SA" altLang="en-US"/>
            </a:br>
            <a:r>
              <a:rPr lang="ar-SA" altLang="en-US"/>
              <a:t>تقليل الاشاعات</a:t>
            </a:r>
            <a:endParaRPr lang="en-US" altLang="en-US"/>
          </a:p>
        </p:txBody>
      </p:sp>
    </p:spTree>
    <p:extLst>
      <p:ext uri="{BB962C8B-B14F-4D97-AF65-F5344CB8AC3E}">
        <p14:creationId xmlns:p14="http://schemas.microsoft.com/office/powerpoint/2010/main" val="4197485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533400" y="1905000"/>
            <a:ext cx="7772400" cy="1143000"/>
          </a:xfrm>
        </p:spPr>
        <p:txBody>
          <a:bodyPr>
            <a:normAutofit fontScale="90000"/>
          </a:bodyPr>
          <a:lstStyle/>
          <a:p>
            <a:pPr rtl="1"/>
            <a:r>
              <a:rPr lang="ar-SA" altLang="en-US"/>
              <a:t>خلق مؤسسية ايجابية ومتجانسة</a:t>
            </a:r>
            <a:br>
              <a:rPr lang="ar-SA" altLang="en-US"/>
            </a:br>
            <a:r>
              <a:rPr lang="ar-SA" altLang="en-US"/>
              <a:t>التحفيز</a:t>
            </a:r>
            <a:br>
              <a:rPr lang="ar-SA" altLang="en-US"/>
            </a:br>
            <a:r>
              <a:rPr lang="ar-SA" altLang="en-US"/>
              <a:t> التقيم و ثبات الهدف</a:t>
            </a:r>
            <a:br>
              <a:rPr lang="ar-SA" altLang="en-US"/>
            </a:br>
            <a:r>
              <a:rPr lang="ar-SA" altLang="en-US"/>
              <a:t>رضاء الزبائن و تحسين العمليات</a:t>
            </a:r>
            <a:endParaRPr lang="en-US" altLang="en-US"/>
          </a:p>
        </p:txBody>
      </p:sp>
    </p:spTree>
    <p:extLst>
      <p:ext uri="{BB962C8B-B14F-4D97-AF65-F5344CB8AC3E}">
        <p14:creationId xmlns:p14="http://schemas.microsoft.com/office/powerpoint/2010/main" val="2683321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5800" y="1066800"/>
            <a:ext cx="7772400" cy="1143000"/>
          </a:xfrm>
        </p:spPr>
        <p:txBody>
          <a:bodyPr>
            <a:normAutofit fontScale="90000"/>
          </a:bodyPr>
          <a:lstStyle/>
          <a:p>
            <a:pPr rtl="1"/>
            <a:r>
              <a:rPr lang="ar-SA" altLang="en-US"/>
              <a:t>دورة التعلم والتحسين</a:t>
            </a:r>
            <a:br>
              <a:rPr lang="ar-SA" altLang="en-US"/>
            </a:br>
            <a:r>
              <a:rPr lang="ar-SA" altLang="en-US"/>
              <a:t/>
            </a:r>
            <a:br>
              <a:rPr lang="ar-SA" altLang="en-US"/>
            </a:br>
            <a:r>
              <a:rPr lang="ar-SA" altLang="en-US"/>
              <a:t>خطط + اعمل + قيم + نفذ</a:t>
            </a:r>
            <a:endParaRPr lang="en-US" altLang="en-US"/>
          </a:p>
        </p:txBody>
      </p:sp>
    </p:spTree>
    <p:extLst>
      <p:ext uri="{BB962C8B-B14F-4D97-AF65-F5344CB8AC3E}">
        <p14:creationId xmlns:p14="http://schemas.microsoft.com/office/powerpoint/2010/main" val="1944643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09600" y="1752600"/>
            <a:ext cx="7772400" cy="1143000"/>
          </a:xfrm>
        </p:spPr>
        <p:txBody>
          <a:bodyPr>
            <a:normAutofit fontScale="90000"/>
          </a:bodyPr>
          <a:lstStyle/>
          <a:p>
            <a:r>
              <a:rPr lang="ar-SA" altLang="en-US"/>
              <a:t>المعيارية والمقايس</a:t>
            </a:r>
            <a:br>
              <a:rPr lang="ar-SA" altLang="en-US"/>
            </a:br>
            <a:r>
              <a:rPr lang="ar-SA" altLang="en-US"/>
              <a:t/>
            </a:r>
            <a:br>
              <a:rPr lang="ar-SA" altLang="en-US"/>
            </a:br>
            <a:r>
              <a:rPr lang="ar-SA" altLang="en-US"/>
              <a:t>الادوات والتقنيات</a:t>
            </a:r>
            <a:endParaRPr lang="en-US" altLang="en-US"/>
          </a:p>
        </p:txBody>
      </p:sp>
    </p:spTree>
    <p:extLst>
      <p:ext uri="{BB962C8B-B14F-4D97-AF65-F5344CB8AC3E}">
        <p14:creationId xmlns:p14="http://schemas.microsoft.com/office/powerpoint/2010/main" val="4181769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09600" y="2209800"/>
            <a:ext cx="7772400" cy="1143000"/>
          </a:xfrm>
        </p:spPr>
        <p:txBody>
          <a:bodyPr>
            <a:normAutofit fontScale="90000"/>
          </a:bodyPr>
          <a:lstStyle/>
          <a:p>
            <a:r>
              <a:rPr lang="ar-SA" altLang="en-US"/>
              <a:t>المعوقات</a:t>
            </a:r>
            <a:br>
              <a:rPr lang="ar-SA" altLang="en-US"/>
            </a:br>
            <a:r>
              <a:rPr lang="ar-SA" altLang="en-US"/>
              <a:t>1-العدو داخلنا</a:t>
            </a:r>
            <a:br>
              <a:rPr lang="ar-SA" altLang="en-US"/>
            </a:br>
            <a:r>
              <a:rPr lang="ar-SA" altLang="en-US"/>
              <a:t>2-النتائج قصيرة الامد</a:t>
            </a:r>
            <a:br>
              <a:rPr lang="ar-SA" altLang="en-US"/>
            </a:br>
            <a:r>
              <a:rPr lang="ar-SA" altLang="en-US"/>
              <a:t>الاسواق الخارجية و الاوضاع السياسية</a:t>
            </a:r>
            <a:endParaRPr lang="en-US" altLang="en-US"/>
          </a:p>
        </p:txBody>
      </p:sp>
    </p:spTree>
    <p:extLst>
      <p:ext uri="{BB962C8B-B14F-4D97-AF65-F5344CB8AC3E}">
        <p14:creationId xmlns:p14="http://schemas.microsoft.com/office/powerpoint/2010/main" val="927673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Oval 3"/>
          <p:cNvSpPr>
            <a:spLocks noChangeArrowheads="1"/>
          </p:cNvSpPr>
          <p:nvPr/>
        </p:nvSpPr>
        <p:spPr bwMode="auto">
          <a:xfrm>
            <a:off x="1219200" y="609600"/>
            <a:ext cx="6019800" cy="5562600"/>
          </a:xfrm>
          <a:prstGeom prst="ellipse">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0" name="Text Box 4"/>
          <p:cNvSpPr txBox="1">
            <a:spLocks noChangeArrowheads="1"/>
          </p:cNvSpPr>
          <p:nvPr/>
        </p:nvSpPr>
        <p:spPr bwMode="auto">
          <a:xfrm>
            <a:off x="2743200" y="6858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50183" name="Text Box 7"/>
          <p:cNvSpPr txBox="1">
            <a:spLocks noChangeArrowheads="1"/>
          </p:cNvSpPr>
          <p:nvPr/>
        </p:nvSpPr>
        <p:spPr bwMode="auto">
          <a:xfrm>
            <a:off x="5181600" y="1524000"/>
            <a:ext cx="9144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1</a:t>
            </a:r>
          </a:p>
          <a:p>
            <a:pPr>
              <a:spcBef>
                <a:spcPct val="50000"/>
              </a:spcBef>
            </a:pPr>
            <a:r>
              <a:rPr lang="en-US" altLang="en-US"/>
              <a:t>Plan</a:t>
            </a:r>
          </a:p>
        </p:txBody>
      </p:sp>
      <p:sp>
        <p:nvSpPr>
          <p:cNvPr id="50184" name="Text Box 8"/>
          <p:cNvSpPr txBox="1">
            <a:spLocks noChangeArrowheads="1"/>
          </p:cNvSpPr>
          <p:nvPr/>
        </p:nvSpPr>
        <p:spPr bwMode="auto">
          <a:xfrm>
            <a:off x="2514600" y="1447800"/>
            <a:ext cx="12954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4</a:t>
            </a:r>
          </a:p>
          <a:p>
            <a:pPr>
              <a:spcBef>
                <a:spcPct val="50000"/>
              </a:spcBef>
            </a:pPr>
            <a:r>
              <a:rPr lang="en-US" altLang="en-US"/>
              <a:t>Act</a:t>
            </a:r>
          </a:p>
        </p:txBody>
      </p:sp>
      <p:sp>
        <p:nvSpPr>
          <p:cNvPr id="50185" name="Text Box 9"/>
          <p:cNvSpPr txBox="1">
            <a:spLocks noChangeArrowheads="1"/>
          </p:cNvSpPr>
          <p:nvPr/>
        </p:nvSpPr>
        <p:spPr bwMode="auto">
          <a:xfrm>
            <a:off x="4953000" y="3810000"/>
            <a:ext cx="11430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2</a:t>
            </a:r>
          </a:p>
          <a:p>
            <a:pPr>
              <a:spcBef>
                <a:spcPct val="50000"/>
              </a:spcBef>
            </a:pPr>
            <a:r>
              <a:rPr lang="en-US" altLang="en-US"/>
              <a:t>Do</a:t>
            </a:r>
          </a:p>
        </p:txBody>
      </p:sp>
      <p:sp>
        <p:nvSpPr>
          <p:cNvPr id="50186" name="Text Box 10"/>
          <p:cNvSpPr txBox="1">
            <a:spLocks noChangeArrowheads="1"/>
          </p:cNvSpPr>
          <p:nvPr/>
        </p:nvSpPr>
        <p:spPr bwMode="auto">
          <a:xfrm>
            <a:off x="2209800" y="3810000"/>
            <a:ext cx="10668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3</a:t>
            </a:r>
          </a:p>
          <a:p>
            <a:pPr>
              <a:spcBef>
                <a:spcPct val="50000"/>
              </a:spcBef>
            </a:pPr>
            <a:r>
              <a:rPr lang="en-US" altLang="en-US"/>
              <a:t>Check</a:t>
            </a:r>
          </a:p>
        </p:txBody>
      </p:sp>
      <p:sp>
        <p:nvSpPr>
          <p:cNvPr id="50187" name="Line 11"/>
          <p:cNvSpPr>
            <a:spLocks noChangeShapeType="1"/>
          </p:cNvSpPr>
          <p:nvPr/>
        </p:nvSpPr>
        <p:spPr bwMode="auto">
          <a:xfrm>
            <a:off x="1219200" y="3352800"/>
            <a:ext cx="6096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50189" name="Line 13"/>
          <p:cNvSpPr>
            <a:spLocks noChangeShapeType="1"/>
          </p:cNvSpPr>
          <p:nvPr/>
        </p:nvSpPr>
        <p:spPr bwMode="auto">
          <a:xfrm>
            <a:off x="4191000" y="609600"/>
            <a:ext cx="0" cy="5638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2126305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2"/>
          <p:cNvSpPr>
            <a:spLocks noGrp="1" noChangeArrowheads="1"/>
          </p:cNvSpPr>
          <p:nvPr>
            <p:ph idx="1"/>
          </p:nvPr>
        </p:nvSpPr>
        <p:spPr/>
        <p:txBody>
          <a:bodyPr/>
          <a:lstStyle/>
          <a:p>
            <a:r>
              <a:rPr lang="en-US" altLang="en-US" dirty="0">
                <a:latin typeface="Arial" panose="020B0604020202020204" pitchFamily="34" charset="0"/>
                <a:cs typeface="Arial" panose="020B0604020202020204" pitchFamily="34" charset="0"/>
              </a:rPr>
              <a:t>"</a:t>
            </a:r>
            <a:r>
              <a:rPr lang="ar-SA" altLang="en-US" sz="5400" b="1" dirty="0">
                <a:latin typeface="Arial" panose="020B0604020202020204" pitchFamily="34" charset="0"/>
                <a:cs typeface="Arial" panose="020B0604020202020204" pitchFamily="34" charset="0"/>
              </a:rPr>
              <a:t>الضمير الحي يولد المهاره</a:t>
            </a:r>
            <a:r>
              <a:rPr lang="en-US" altLang="en-US" dirty="0">
                <a:latin typeface="Arial" panose="020B0604020202020204" pitchFamily="34" charset="0"/>
                <a:cs typeface="Arial" panose="020B0604020202020204" pitchFamily="34" charset="0"/>
              </a:rPr>
              <a:t>"</a:t>
            </a:r>
            <a:r>
              <a:rPr lang="en-US" altLang="en-US" dirty="0"/>
              <a:t> </a:t>
            </a:r>
          </a:p>
        </p:txBody>
      </p:sp>
    </p:spTree>
    <p:extLst>
      <p:ext uri="{BB962C8B-B14F-4D97-AF65-F5344CB8AC3E}">
        <p14:creationId xmlns:p14="http://schemas.microsoft.com/office/powerpoint/2010/main" val="2134824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title"/>
          </p:nvPr>
        </p:nvSpPr>
        <p:spPr>
          <a:xfrm>
            <a:off x="685800" y="609600"/>
            <a:ext cx="7772400" cy="5638800"/>
          </a:xfrm>
        </p:spPr>
        <p:txBody>
          <a:bodyPr>
            <a:normAutofit fontScale="90000"/>
          </a:bodyPr>
          <a:lstStyle/>
          <a:p>
            <a:pPr algn="r"/>
            <a:r>
              <a:rPr lang="ar-SA" altLang="en-US" sz="3600" b="1">
                <a:latin typeface="Arial" panose="020B0604020202020204" pitchFamily="34" charset="0"/>
                <a:cs typeface="Arial" panose="020B0604020202020204" pitchFamily="34" charset="0"/>
              </a:rPr>
              <a:t>تطبيق نظام ادارة الجودة في المؤسسات يؤدي  إلى اظهار مجموعة من التغيرات والتي يمكن تلخيصها كما يلي :</a:t>
            </a:r>
            <a:r>
              <a:rPr lang="en-US" altLang="en-US" sz="3200">
                <a:latin typeface="Arial" panose="020B0604020202020204" pitchFamily="34" charset="0"/>
                <a:cs typeface="Arial" panose="020B0604020202020204" pitchFamily="34" charset="0"/>
              </a:rPr>
              <a:t/>
            </a:r>
            <a:br>
              <a:rPr lang="en-US" altLang="en-US" sz="3200">
                <a:latin typeface="Arial" panose="020B0604020202020204" pitchFamily="34" charset="0"/>
                <a:cs typeface="Arial" panose="020B0604020202020204" pitchFamily="34" charset="0"/>
              </a:rPr>
            </a:br>
            <a:r>
              <a:rPr lang="ar-SA" altLang="en-US" sz="3200">
                <a:latin typeface="Arial" panose="020B0604020202020204" pitchFamily="34" charset="0"/>
                <a:cs typeface="Arial" panose="020B0604020202020204" pitchFamily="34" charset="0"/>
              </a:rPr>
              <a:t> </a:t>
            </a:r>
            <a:r>
              <a:rPr lang="en-US" altLang="en-US" sz="3200"/>
              <a:t/>
            </a:r>
            <a:br>
              <a:rPr lang="en-US" altLang="en-US" sz="3200"/>
            </a:br>
            <a:r>
              <a:rPr lang="ar-SA" altLang="en-US" sz="3200"/>
              <a:t>· </a:t>
            </a:r>
            <a:r>
              <a:rPr lang="ar-SA" altLang="en-US" sz="3600"/>
              <a:t>  </a:t>
            </a:r>
            <a:r>
              <a:rPr lang="ar-SA" altLang="en-US" sz="3600">
                <a:latin typeface="Arial" panose="020B0604020202020204" pitchFamily="34" charset="0"/>
                <a:cs typeface="Arial" panose="020B0604020202020204" pitchFamily="34" charset="0"/>
              </a:rPr>
              <a:t>تغيير فلسفة العمل من سياسة تهدف إلى الكشف عن العيوب والمشاكل ، إلى سياسة تمنع حدوثها بالدرجة الاولى</a:t>
            </a:r>
            <a:r>
              <a:rPr lang="en-US" altLang="en-US" sz="3600"/>
              <a:t/>
            </a:r>
            <a:br>
              <a:rPr lang="en-US" altLang="en-US" sz="3600"/>
            </a:br>
            <a:r>
              <a:rPr lang="ar-SA" altLang="en-US" sz="3600"/>
              <a:t>·   </a:t>
            </a:r>
            <a:r>
              <a:rPr lang="ar-SA" altLang="en-US" sz="3600">
                <a:latin typeface="Arial" panose="020B0604020202020204" pitchFamily="34" charset="0"/>
                <a:cs typeface="Arial" panose="020B0604020202020204" pitchFamily="34" charset="0"/>
              </a:rPr>
              <a:t>زيادة في حساسية العمليات لحاجات الزبون ، وفي سرعة استجابتها و وفاعليتها . </a:t>
            </a:r>
            <a:r>
              <a:rPr lang="en-US" altLang="en-US" sz="3600"/>
              <a:t/>
            </a:r>
            <a:br>
              <a:rPr lang="en-US" altLang="en-US" sz="3600"/>
            </a:br>
            <a:r>
              <a:rPr lang="ar-SA" altLang="en-US" sz="3600"/>
              <a:t>·   </a:t>
            </a:r>
            <a:r>
              <a:rPr lang="ar-SA" altLang="en-US" sz="3600">
                <a:latin typeface="Arial" panose="020B0604020202020204" pitchFamily="34" charset="0"/>
                <a:cs typeface="Arial" panose="020B0604020202020204" pitchFamily="34" charset="0"/>
              </a:rPr>
              <a:t>التركيز على العمليات الحرجة و نتائجها .</a:t>
            </a:r>
            <a:r>
              <a:rPr lang="en-US" altLang="en-US" sz="3600"/>
              <a:t/>
            </a:r>
            <a:br>
              <a:rPr lang="en-US" altLang="en-US" sz="3600"/>
            </a:br>
            <a:r>
              <a:rPr lang="ar-SA" altLang="en-US" sz="3600"/>
              <a:t>·   </a:t>
            </a:r>
            <a:r>
              <a:rPr lang="ar-SA" altLang="en-US" sz="3600">
                <a:latin typeface="Arial" panose="020B0604020202020204" pitchFamily="34" charset="0"/>
                <a:cs typeface="Arial" panose="020B0604020202020204" pitchFamily="34" charset="0"/>
              </a:rPr>
              <a:t>تحسين طرق الانتاج</a:t>
            </a:r>
            <a:r>
              <a:rPr lang="en-US" altLang="en-US" sz="3200">
                <a:latin typeface="Arial" panose="020B0604020202020204" pitchFamily="34" charset="0"/>
                <a:cs typeface="Arial" panose="020B0604020202020204" pitchFamily="34" charset="0"/>
              </a:rPr>
              <a:t> </a:t>
            </a:r>
            <a:r>
              <a:rPr lang="en-US" altLang="en-US" sz="3200"/>
              <a:t/>
            </a:r>
            <a:br>
              <a:rPr lang="en-US" altLang="en-US" sz="3200"/>
            </a:br>
            <a:endParaRPr lang="en-US" altLang="en-US" sz="3200"/>
          </a:p>
        </p:txBody>
      </p:sp>
    </p:spTree>
    <p:extLst>
      <p:ext uri="{BB962C8B-B14F-4D97-AF65-F5344CB8AC3E}">
        <p14:creationId xmlns:p14="http://schemas.microsoft.com/office/powerpoint/2010/main" val="371356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a:xfrm>
            <a:off x="685800" y="2057400"/>
            <a:ext cx="7772400" cy="1143000"/>
          </a:xfrm>
        </p:spPr>
        <p:txBody>
          <a:bodyPr>
            <a:normAutofit fontScale="90000"/>
          </a:bodyPr>
          <a:lstStyle/>
          <a:p>
            <a:pPr marL="838200" indent="-838200" algn="r" rtl="1">
              <a:buFontTx/>
              <a:buChar char="•"/>
            </a:pPr>
            <a:r>
              <a:rPr lang="en-US" altLang="en-US" sz="3600"/>
              <a:t>·</a:t>
            </a:r>
            <a:r>
              <a:rPr lang="ar-SA" altLang="en-US" sz="3600">
                <a:latin typeface="Symbol" panose="05050102010706020507" pitchFamily="18" charset="2"/>
              </a:rPr>
              <a:t/>
            </a:r>
            <a:br>
              <a:rPr lang="ar-SA" altLang="en-US" sz="3600">
                <a:latin typeface="Symbol" panose="05050102010706020507" pitchFamily="18" charset="2"/>
              </a:rPr>
            </a:br>
            <a:r>
              <a:rPr lang="ar-SA" altLang="en-US" sz="3600">
                <a:latin typeface="Symbol" panose="05050102010706020507" pitchFamily="18" charset="2"/>
              </a:rPr>
              <a:t/>
            </a:r>
            <a:br>
              <a:rPr lang="ar-SA" altLang="en-US" sz="3600">
                <a:latin typeface="Symbol" panose="05050102010706020507" pitchFamily="18" charset="2"/>
              </a:rPr>
            </a:br>
            <a:r>
              <a:rPr lang="en-US" altLang="en-US" sz="3600"/>
              <a:t>   </a:t>
            </a:r>
            <a:r>
              <a:rPr lang="ar-SA" altLang="en-US" sz="3600">
                <a:latin typeface="Arial" panose="020B0604020202020204" pitchFamily="34" charset="0"/>
                <a:cs typeface="Arial" panose="020B0604020202020204" pitchFamily="34" charset="0"/>
              </a:rPr>
              <a:t>تحسين الاتصالات ضمن المؤسسة ، وبين المؤسسة وموردها الفرعيين من جهة ، وبينه وبين زبائنها من جهة اخرى . </a:t>
            </a:r>
            <a:r>
              <a:rPr lang="en-US" altLang="en-US" sz="3600"/>
              <a:t/>
            </a:r>
            <a:br>
              <a:rPr lang="en-US" altLang="en-US" sz="3600"/>
            </a:br>
            <a:r>
              <a:rPr lang="ar-SA" altLang="en-US" sz="3600"/>
              <a:t>·   </a:t>
            </a:r>
            <a:r>
              <a:rPr lang="ar-SA" altLang="en-US" sz="3600">
                <a:latin typeface="Arial" panose="020B0604020202020204" pitchFamily="34" charset="0"/>
                <a:cs typeface="Arial" panose="020B0604020202020204" pitchFamily="34" charset="0"/>
              </a:rPr>
              <a:t>توثيق جيد للاجراءات وتعليمات العمل وتاسيس نظام لحفظ هذه الوثائق وضبطها .</a:t>
            </a:r>
            <a:r>
              <a:rPr lang="en-US" altLang="en-US" sz="3600"/>
              <a:t/>
            </a:r>
            <a:br>
              <a:rPr lang="en-US" altLang="en-US" sz="3600"/>
            </a:br>
            <a:r>
              <a:rPr lang="ar-SA" altLang="en-US" sz="3600"/>
              <a:t>·   </a:t>
            </a:r>
            <a:r>
              <a:rPr lang="ar-SA" altLang="en-US" sz="3600">
                <a:latin typeface="Arial" panose="020B0604020202020204" pitchFamily="34" charset="0"/>
                <a:cs typeface="Arial" panose="020B0604020202020204" pitchFamily="34" charset="0"/>
              </a:rPr>
              <a:t>ارتفاع مستوى التزام الادارة بالجودة وتحسينها .</a:t>
            </a:r>
            <a:r>
              <a:rPr lang="en-US" altLang="en-US" sz="3600"/>
              <a:t/>
            </a:r>
            <a:br>
              <a:rPr lang="en-US" altLang="en-US" sz="3600"/>
            </a:br>
            <a:r>
              <a:rPr lang="ar-SA" altLang="en-US" sz="3600"/>
              <a:t>·   </a:t>
            </a:r>
            <a:r>
              <a:rPr lang="ar-SA" altLang="en-US" sz="3600">
                <a:latin typeface="Arial" panose="020B0604020202020204" pitchFamily="34" charset="0"/>
                <a:cs typeface="Arial" panose="020B0604020202020204" pitchFamily="34" charset="0"/>
              </a:rPr>
              <a:t>وعي جميع العاملين لمسألة الجودة وأهميتها</a:t>
            </a:r>
            <a:r>
              <a:rPr lang="en-US" altLang="en-US" sz="3600">
                <a:latin typeface="Arial" panose="020B0604020202020204" pitchFamily="34" charset="0"/>
                <a:cs typeface="Arial" panose="020B0604020202020204" pitchFamily="34" charset="0"/>
              </a:rPr>
              <a:t> .</a:t>
            </a:r>
            <a:r>
              <a:rPr lang="en-US" altLang="en-US" sz="3600"/>
              <a:t/>
            </a:r>
            <a:br>
              <a:rPr lang="en-US" altLang="en-US" sz="3600"/>
            </a:br>
            <a:endParaRPr lang="en-US" altLang="en-US" sz="3600"/>
          </a:p>
        </p:txBody>
      </p:sp>
    </p:spTree>
    <p:extLst>
      <p:ext uri="{BB962C8B-B14F-4D97-AF65-F5344CB8AC3E}">
        <p14:creationId xmlns:p14="http://schemas.microsoft.com/office/powerpoint/2010/main" val="3393213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90600" y="2971800"/>
            <a:ext cx="7772400" cy="1143000"/>
          </a:xfrm>
        </p:spPr>
        <p:txBody>
          <a:bodyPr>
            <a:normAutofit fontScale="90000"/>
          </a:bodyPr>
          <a:lstStyle/>
          <a:p>
            <a:pPr marL="838200" indent="-838200" algn="r" rtl="1"/>
            <a:r>
              <a:rPr lang="ar-SA" altLang="en-US" b="1">
                <a:latin typeface="Arial" panose="020B0604020202020204" pitchFamily="34" charset="0"/>
                <a:cs typeface="Arial" panose="020B0604020202020204" pitchFamily="34" charset="0"/>
              </a:rPr>
              <a:t>هذه </a:t>
            </a:r>
            <a:r>
              <a:rPr lang="ar-SA" altLang="en-US" b="1" u="sng">
                <a:effectLst>
                  <a:outerShdw blurRad="38100" dist="38100" dir="2700000" algn="tl">
                    <a:srgbClr val="000000"/>
                  </a:outerShdw>
                </a:effectLst>
                <a:latin typeface="Arial" panose="020B0604020202020204" pitchFamily="34" charset="0"/>
                <a:cs typeface="Arial" panose="020B0604020202020204" pitchFamily="34" charset="0"/>
              </a:rPr>
              <a:t>التغيرات تقود إلى جني الفوائد</a:t>
            </a:r>
            <a:r>
              <a:rPr lang="ar-SA" altLang="en-US" b="1">
                <a:latin typeface="Arial" panose="020B0604020202020204" pitchFamily="34" charset="0"/>
                <a:cs typeface="Arial" panose="020B0604020202020204" pitchFamily="34" charset="0"/>
              </a:rPr>
              <a:t> الملموسة التالية :-</a:t>
            </a:r>
            <a:r>
              <a:rPr lang="en-US" altLang="en-US" b="1"/>
              <a:t/>
            </a:r>
            <a:br>
              <a:rPr lang="en-US" altLang="en-US" b="1"/>
            </a:br>
            <a:r>
              <a:rPr lang="ar-SA" altLang="en-US">
                <a:cs typeface="Arial" panose="020B0604020202020204" pitchFamily="34" charset="0"/>
              </a:rPr>
              <a:t>1</a:t>
            </a:r>
            <a:r>
              <a:rPr lang="en-US" altLang="en-US"/>
              <a:t>  </a:t>
            </a:r>
            <a:r>
              <a:rPr lang="ar-SA" altLang="en-US">
                <a:latin typeface="Arial" panose="020B0604020202020204" pitchFamily="34" charset="0"/>
                <a:cs typeface="Arial" panose="020B0604020202020204" pitchFamily="34" charset="0"/>
              </a:rPr>
              <a:t>اتخاذ قرارات صحيحة من قبل الادارة مبينة على الحقائق </a:t>
            </a:r>
            <a:r>
              <a:rPr lang="en-US" altLang="en-US"/>
              <a:t/>
            </a:r>
            <a:br>
              <a:rPr lang="en-US" altLang="en-US"/>
            </a:br>
            <a:r>
              <a:rPr lang="ar-SA" altLang="en-US">
                <a:cs typeface="Arial" panose="020B0604020202020204" pitchFamily="34" charset="0"/>
              </a:rPr>
              <a:t>2</a:t>
            </a:r>
            <a:r>
              <a:rPr lang="en-US" altLang="en-US"/>
              <a:t>  </a:t>
            </a:r>
            <a:r>
              <a:rPr lang="ar-SA" altLang="en-US">
                <a:latin typeface="Arial" panose="020B0604020202020204" pitchFamily="34" charset="0"/>
                <a:cs typeface="Arial" panose="020B0604020202020204" pitchFamily="34" charset="0"/>
              </a:rPr>
              <a:t>ضبط المواد المشتراة عن طريق ضبط الموردين الفرعين </a:t>
            </a:r>
            <a:r>
              <a:rPr lang="en-US" altLang="en-US"/>
              <a:t/>
            </a:r>
            <a:br>
              <a:rPr lang="en-US" altLang="en-US"/>
            </a:br>
            <a:r>
              <a:rPr lang="ar-SA" altLang="en-US">
                <a:cs typeface="Arial" panose="020B0604020202020204" pitchFamily="34" charset="0"/>
              </a:rPr>
              <a:t>3</a:t>
            </a:r>
            <a:r>
              <a:rPr lang="en-US" altLang="en-US"/>
              <a:t>  </a:t>
            </a:r>
            <a:r>
              <a:rPr lang="ar-SA" altLang="en-US">
                <a:latin typeface="Arial" panose="020B0604020202020204" pitchFamily="34" charset="0"/>
                <a:cs typeface="Arial" panose="020B0604020202020204" pitchFamily="34" charset="0"/>
              </a:rPr>
              <a:t>تحسين الجودة </a:t>
            </a:r>
            <a:r>
              <a:rPr lang="en-US" altLang="en-US"/>
              <a:t/>
            </a:r>
            <a:br>
              <a:rPr lang="en-US" altLang="en-US"/>
            </a:br>
            <a:r>
              <a:rPr lang="ar-SA" altLang="en-US">
                <a:cs typeface="Arial" panose="020B0604020202020204" pitchFamily="34" charset="0"/>
              </a:rPr>
              <a:t>4</a:t>
            </a:r>
            <a:r>
              <a:rPr lang="en-US" altLang="en-US"/>
              <a:t>  </a:t>
            </a:r>
            <a:r>
              <a:rPr lang="ar-SA" altLang="en-US">
                <a:latin typeface="Arial" panose="020B0604020202020204" pitchFamily="34" charset="0"/>
                <a:cs typeface="Arial" panose="020B0604020202020204" pitchFamily="34" charset="0"/>
              </a:rPr>
              <a:t>ضبط تكاليف الجودة </a:t>
            </a:r>
            <a:r>
              <a:rPr lang="en-US" altLang="en-US"/>
              <a:t/>
            </a:r>
            <a:br>
              <a:rPr lang="en-US" altLang="en-US"/>
            </a:br>
            <a:r>
              <a:rPr lang="ar-SA" altLang="en-US">
                <a:cs typeface="Arial" panose="020B0604020202020204" pitchFamily="34" charset="0"/>
              </a:rPr>
              <a:t>5</a:t>
            </a:r>
            <a:r>
              <a:rPr lang="en-US" altLang="en-US"/>
              <a:t>  </a:t>
            </a:r>
            <a:r>
              <a:rPr lang="ar-SA" altLang="en-US">
                <a:latin typeface="Arial" panose="020B0604020202020204" pitchFamily="34" charset="0"/>
                <a:cs typeface="Arial" panose="020B0604020202020204" pitchFamily="34" charset="0"/>
              </a:rPr>
              <a:t>زيادة الانتاجيه</a:t>
            </a:r>
            <a:r>
              <a:rPr lang="en-US" altLang="en-US">
                <a:latin typeface="Arial" panose="020B0604020202020204" pitchFamily="34" charset="0"/>
                <a:cs typeface="Arial" panose="020B0604020202020204" pitchFamily="34" charset="0"/>
              </a:rPr>
              <a:t> </a:t>
            </a:r>
            <a:r>
              <a:rPr lang="en-US" altLang="en-US"/>
              <a:t/>
            </a:r>
            <a:br>
              <a:rPr lang="en-US" altLang="en-US"/>
            </a:br>
            <a:endParaRPr lang="en-US" altLang="en-US"/>
          </a:p>
        </p:txBody>
      </p:sp>
    </p:spTree>
    <p:extLst>
      <p:ext uri="{BB962C8B-B14F-4D97-AF65-F5344CB8AC3E}">
        <p14:creationId xmlns:p14="http://schemas.microsoft.com/office/powerpoint/2010/main" val="2819372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838200" y="3429000"/>
            <a:ext cx="7772400" cy="1143000"/>
          </a:xfrm>
        </p:spPr>
        <p:txBody>
          <a:bodyPr>
            <a:normAutofit fontScale="90000"/>
          </a:bodyPr>
          <a:lstStyle/>
          <a:p>
            <a:pPr marL="838200" indent="-838200" algn="r" rtl="1"/>
            <a:r>
              <a:rPr lang="ar-SA" altLang="en-US" sz="3600">
                <a:cs typeface="Arial" panose="020B0604020202020204" pitchFamily="34" charset="0"/>
              </a:rPr>
              <a:t>       6-</a:t>
            </a:r>
            <a:r>
              <a:rPr lang="en-US" altLang="en-US" sz="3600"/>
              <a:t> </a:t>
            </a:r>
            <a:r>
              <a:rPr lang="ar-SA" altLang="en-US" sz="3600" u="sng">
                <a:latin typeface="Arial" panose="020B0604020202020204" pitchFamily="34" charset="0"/>
                <a:cs typeface="Arial" panose="020B0604020202020204" pitchFamily="34" charset="0"/>
              </a:rPr>
              <a:t>انقاص الهدر</a:t>
            </a:r>
            <a:r>
              <a:rPr lang="ar-SA" altLang="en-US" sz="3600">
                <a:latin typeface="Arial" panose="020B0604020202020204" pitchFamily="34" charset="0"/>
                <a:cs typeface="Arial" panose="020B0604020202020204" pitchFamily="34" charset="0"/>
              </a:rPr>
              <a:t> </a:t>
            </a:r>
            <a:r>
              <a:rPr lang="en-US" altLang="en-US" sz="3600"/>
              <a:t/>
            </a:r>
            <a:br>
              <a:rPr lang="en-US" altLang="en-US" sz="3600"/>
            </a:br>
            <a:r>
              <a:rPr lang="ar-SA" altLang="en-US" sz="3600">
                <a:cs typeface="Arial" panose="020B0604020202020204" pitchFamily="34" charset="0"/>
              </a:rPr>
              <a:t>7-</a:t>
            </a:r>
            <a:r>
              <a:rPr lang="en-US" altLang="en-US" sz="3600"/>
              <a:t> </a:t>
            </a:r>
            <a:r>
              <a:rPr lang="ar-SA" altLang="en-US" sz="3600">
                <a:latin typeface="Arial" panose="020B0604020202020204" pitchFamily="34" charset="0"/>
                <a:cs typeface="Arial" panose="020B0604020202020204" pitchFamily="34" charset="0"/>
              </a:rPr>
              <a:t>التخلص من الاجراءات غير المجدية والوثائق الزائدة . </a:t>
            </a:r>
            <a:r>
              <a:rPr lang="en-US" altLang="en-US" sz="3600"/>
              <a:t/>
            </a:r>
            <a:br>
              <a:rPr lang="en-US" altLang="en-US" sz="3600"/>
            </a:br>
            <a:r>
              <a:rPr lang="ar-SA" altLang="en-US" sz="3600">
                <a:cs typeface="Arial" panose="020B0604020202020204" pitchFamily="34" charset="0"/>
              </a:rPr>
              <a:t>8-</a:t>
            </a:r>
            <a:r>
              <a:rPr lang="en-US" altLang="en-US" sz="3600"/>
              <a:t> </a:t>
            </a:r>
            <a:r>
              <a:rPr lang="ar-SA" altLang="en-US" sz="3600">
                <a:latin typeface="Arial" panose="020B0604020202020204" pitchFamily="34" charset="0"/>
                <a:cs typeface="Arial" panose="020B0604020202020204" pitchFamily="34" charset="0"/>
              </a:rPr>
              <a:t>تحسين الروح المعنوية لدى العاملين ، نتيجة تحقيق اهداف المؤسسةوارضاء الزبائن </a:t>
            </a:r>
            <a:r>
              <a:rPr lang="en-US" altLang="en-US" sz="3600"/>
              <a:t/>
            </a:r>
            <a:br>
              <a:rPr lang="en-US" altLang="en-US" sz="3600"/>
            </a:br>
            <a:r>
              <a:rPr lang="ar-SA" altLang="en-US" sz="3600">
                <a:cs typeface="Arial" panose="020B0604020202020204" pitchFamily="34" charset="0"/>
              </a:rPr>
              <a:t>9-</a:t>
            </a:r>
            <a:r>
              <a:rPr lang="en-US" altLang="en-US" sz="3600">
                <a:cs typeface="Arial" panose="020B0604020202020204" pitchFamily="34" charset="0"/>
              </a:rPr>
              <a:t>)</a:t>
            </a:r>
            <a:r>
              <a:rPr lang="en-US" altLang="en-US" sz="3600"/>
              <a:t>  </a:t>
            </a:r>
            <a:r>
              <a:rPr lang="ar-SA" altLang="en-US" sz="3600">
                <a:latin typeface="Arial" panose="020B0604020202020204" pitchFamily="34" charset="0"/>
                <a:cs typeface="Arial" panose="020B0604020202020204" pitchFamily="34" charset="0"/>
              </a:rPr>
              <a:t>تحسين جو العمل وزيادة الانضباط نتيجة تفهم العاملين لاعمالهم بشكل افضل .</a:t>
            </a:r>
            <a:r>
              <a:rPr lang="en-US" altLang="en-US" sz="3600"/>
              <a:t/>
            </a:r>
            <a:br>
              <a:rPr lang="en-US" altLang="en-US" sz="3600"/>
            </a:br>
            <a:r>
              <a:rPr lang="ar-SA" altLang="en-US" sz="3600">
                <a:cs typeface="Arial" panose="020B0604020202020204" pitchFamily="34" charset="0"/>
              </a:rPr>
              <a:t>10-</a:t>
            </a:r>
            <a:r>
              <a:rPr lang="en-US" altLang="en-US" sz="3600"/>
              <a:t> </a:t>
            </a:r>
            <a:r>
              <a:rPr lang="ar-SA" altLang="en-US" sz="3600">
                <a:latin typeface="Arial" panose="020B0604020202020204" pitchFamily="34" charset="0"/>
                <a:cs typeface="Arial" panose="020B0604020202020204" pitchFamily="34" charset="0"/>
              </a:rPr>
              <a:t>المساهمة في تثبيت وترسيخ التحسينات المدخلة في المؤسسات التي تطبق فلسفة الادارة الشاملة للجودة</a:t>
            </a:r>
            <a:r>
              <a:rPr lang="en-US" altLang="en-US" sz="3600">
                <a:latin typeface="Arial" panose="020B0604020202020204" pitchFamily="34" charset="0"/>
                <a:cs typeface="Arial" panose="020B0604020202020204" pitchFamily="34" charset="0"/>
              </a:rPr>
              <a:t> </a:t>
            </a:r>
            <a:r>
              <a:rPr lang="en-US" altLang="en-US" sz="3600"/>
              <a:t/>
            </a:r>
            <a:br>
              <a:rPr lang="en-US" altLang="en-US" sz="3600"/>
            </a:br>
            <a:endParaRPr lang="en-US" altLang="en-US" sz="3600"/>
          </a:p>
        </p:txBody>
      </p:sp>
    </p:spTree>
    <p:extLst>
      <p:ext uri="{BB962C8B-B14F-4D97-AF65-F5344CB8AC3E}">
        <p14:creationId xmlns:p14="http://schemas.microsoft.com/office/powerpoint/2010/main" val="114712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2819400"/>
            <a:ext cx="7772400" cy="1143000"/>
          </a:xfrm>
        </p:spPr>
        <p:txBody>
          <a:bodyPr>
            <a:normAutofit fontScale="90000"/>
          </a:bodyPr>
          <a:lstStyle/>
          <a:p>
            <a:pPr algn="r" rtl="1"/>
            <a:r>
              <a:rPr lang="ar-SA" altLang="en-US">
                <a:latin typeface="Arial" panose="020B0604020202020204" pitchFamily="34" charset="0"/>
                <a:cs typeface="Arial" panose="020B0604020202020204" pitchFamily="34" charset="0"/>
              </a:rPr>
              <a:t>اما اذا كان النظام قد طبق لاغراض تعاقدية فان المؤسسة تسعى في هذه الحالة للحصول على شهادة مطابقة للمواصفات </a:t>
            </a:r>
            <a:br>
              <a:rPr lang="ar-SA" altLang="en-US">
                <a:latin typeface="Arial" panose="020B0604020202020204" pitchFamily="34" charset="0"/>
                <a:cs typeface="Arial" panose="020B0604020202020204" pitchFamily="34" charset="0"/>
              </a:rPr>
            </a:br>
            <a:r>
              <a:rPr lang="en-US" altLang="en-US">
                <a:latin typeface="Arial" panose="020B0604020202020204" pitchFamily="34" charset="0"/>
                <a:cs typeface="Arial" panose="020B0604020202020204" pitchFamily="34" charset="0"/>
              </a:rPr>
              <a:t>ISO 9000</a:t>
            </a:r>
            <a:r>
              <a:rPr lang="ar-SA" altLang="en-US">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4892913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p:nvPr>
        </p:nvSpPr>
        <p:spPr>
          <a:xfrm>
            <a:off x="609600" y="2971800"/>
            <a:ext cx="7772400" cy="1143000"/>
          </a:xfrm>
        </p:spPr>
        <p:txBody>
          <a:bodyPr>
            <a:normAutofit fontScale="90000"/>
          </a:bodyPr>
          <a:lstStyle/>
          <a:p>
            <a:pPr marL="838200" indent="-838200" algn="r" rtl="1"/>
            <a:r>
              <a:rPr lang="ar-SA" altLang="en-US">
                <a:latin typeface="Arial" panose="020B0604020202020204" pitchFamily="34" charset="0"/>
                <a:cs typeface="Arial" panose="020B0604020202020204" pitchFamily="34" charset="0"/>
              </a:rPr>
              <a:t>فوائد حيازة هذه الشهادة يمكن تلخيصها كما يلي:-</a:t>
            </a:r>
            <a:r>
              <a:rPr lang="ar-SA" altLang="en-US"/>
              <a:t/>
            </a:r>
            <a:br>
              <a:rPr lang="ar-SA" altLang="en-US"/>
            </a:br>
            <a:r>
              <a:rPr lang="ar-SA" altLang="en-US">
                <a:cs typeface="Arial" panose="020B0604020202020204" pitchFamily="34" charset="0"/>
              </a:rPr>
              <a:t>1)</a:t>
            </a:r>
            <a:r>
              <a:rPr lang="ar-SA" altLang="en-US">
                <a:cs typeface="Times New Roman (Arabic)" charset="0"/>
              </a:rPr>
              <a:t>     </a:t>
            </a:r>
            <a:r>
              <a:rPr lang="ar-SA" altLang="en-US">
                <a:latin typeface="Arial" panose="020B0604020202020204" pitchFamily="34" charset="0"/>
                <a:cs typeface="Times New Roman (Arabic)" charset="0"/>
              </a:rPr>
              <a:t> </a:t>
            </a:r>
            <a:r>
              <a:rPr lang="ar-SA" altLang="en-US">
                <a:latin typeface="Arial" panose="020B0604020202020204" pitchFamily="34" charset="0"/>
                <a:cs typeface="Arial" panose="020B0604020202020204" pitchFamily="34" charset="0"/>
              </a:rPr>
              <a:t>اعتبار شهادة المطابقة بمثابة بطاقة دخول إلى الأسواق العالمية . ففي السوق الأوروبية المشتركة مثلا ، اصبح تسويق بعض أنواع المنتجات المنظمة يتطلب حيازة المؤسسة لشهادة المطابقة هذه .</a:t>
            </a:r>
            <a:endParaRPr lang="en-US" altLang="en-US">
              <a:latin typeface="Arial" panose="020B0604020202020204" pitchFamily="34" charset="0"/>
              <a:cs typeface="Arial" panose="020B0604020202020204" pitchFamily="34" charset="0"/>
            </a:endParaRPr>
          </a:p>
        </p:txBody>
      </p:sp>
      <p:sp>
        <p:nvSpPr>
          <p:cNvPr id="29699" name="Rectangle 1027"/>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394971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33400" y="1828800"/>
            <a:ext cx="7772400" cy="1143000"/>
          </a:xfrm>
        </p:spPr>
        <p:txBody>
          <a:bodyPr>
            <a:normAutofit fontScale="90000"/>
          </a:bodyPr>
          <a:lstStyle/>
          <a:p>
            <a:pPr algn="r" rtl="1"/>
            <a:r>
              <a:rPr lang="en-US" altLang="en-US">
                <a:latin typeface="Arial" panose="020B0604020202020204" pitchFamily="34" charset="0"/>
                <a:cs typeface="Arial" panose="020B0604020202020204" pitchFamily="34" charset="0"/>
              </a:rPr>
              <a:t/>
            </a:r>
            <a:br>
              <a:rPr lang="en-US" altLang="en-US">
                <a:latin typeface="Arial" panose="020B0604020202020204" pitchFamily="34" charset="0"/>
                <a:cs typeface="Arial" panose="020B0604020202020204" pitchFamily="34" charset="0"/>
              </a:rPr>
            </a:br>
            <a:r>
              <a:rPr lang="ar-SA" altLang="en-US"/>
              <a:t/>
            </a:r>
            <a:br>
              <a:rPr lang="ar-SA" altLang="en-US"/>
            </a:br>
            <a:r>
              <a:rPr lang="ar-SA" altLang="en-US"/>
              <a:t>2- </a:t>
            </a:r>
            <a:r>
              <a:rPr lang="ar-SA" altLang="en-US">
                <a:latin typeface="Arial" panose="020B0604020202020204" pitchFamily="34" charset="0"/>
                <a:cs typeface="Times New Roman (Arabic)" charset="0"/>
              </a:rPr>
              <a:t>كسب ميزة تنافسية على المؤسسات الأخرى التي لم تحصل على الشهادة أي زيادة  حصة المؤسسة من السوق، فالزبائن يميلون عادة إلى التعامل مع المؤسسات الحائزة على الشهادة لتيقنهم من أنها قادرة على تفهم متطلباتهم، وثقتهم بتحقيقها</a:t>
            </a:r>
            <a:r>
              <a:rPr lang="ar-SA" altLang="en-US">
                <a:cs typeface="Times New Roman (Arabic)" charset="0"/>
              </a:rPr>
              <a:t> </a:t>
            </a:r>
            <a:endParaRPr lang="en-US" altLang="en-US"/>
          </a:p>
        </p:txBody>
      </p:sp>
      <p:sp>
        <p:nvSpPr>
          <p:cNvPr id="30723" name="Rectangle 3"/>
          <p:cNvSpPr>
            <a:spLocks noGrp="1" noChangeArrowheads="1"/>
          </p:cNvSpPr>
          <p:nvPr>
            <p:ph type="body" idx="1"/>
          </p:nvPr>
        </p:nvSpPr>
        <p:spPr>
          <a:xfrm>
            <a:off x="8458200" y="6324600"/>
            <a:ext cx="7848600" cy="1447800"/>
          </a:xfrm>
        </p:spPr>
        <p:txBody>
          <a:bodyPr/>
          <a:lstStyle/>
          <a:p>
            <a:endParaRPr lang="en-US" altLang="en-US"/>
          </a:p>
        </p:txBody>
      </p:sp>
    </p:spTree>
    <p:extLst>
      <p:ext uri="{BB962C8B-B14F-4D97-AF65-F5344CB8AC3E}">
        <p14:creationId xmlns:p14="http://schemas.microsoft.com/office/powerpoint/2010/main" val="39623666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28600" y="3429000"/>
            <a:ext cx="7772400" cy="1143000"/>
          </a:xfrm>
        </p:spPr>
        <p:txBody>
          <a:bodyPr>
            <a:normAutofit fontScale="90000"/>
          </a:bodyPr>
          <a:lstStyle/>
          <a:p>
            <a:pPr rtl="1"/>
            <a:r>
              <a:rPr lang="ar-SA" altLang="en-US"/>
              <a:t>3-</a:t>
            </a:r>
            <a:r>
              <a:rPr lang="en-US" altLang="en-US"/>
              <a:t>  </a:t>
            </a:r>
            <a:r>
              <a:rPr lang="ar-SA" altLang="en-US">
                <a:latin typeface="Arial" panose="020B0604020202020204" pitchFamily="34" charset="0"/>
                <a:cs typeface="Arial" panose="020B0604020202020204" pitchFamily="34" charset="0"/>
              </a:rPr>
              <a:t>الحد من عمليات التدقيق التي كانت المؤسسة تخضع لها من قبل زبائنها قبل حصولها على الشهادة،  والتي تعتبر مكلفة ومربكة لهذه المؤسسة. </a:t>
            </a:r>
            <a:r>
              <a:rPr lang="en-US" altLang="en-US"/>
              <a:t/>
            </a:r>
            <a:br>
              <a:rPr lang="en-US" altLang="en-US"/>
            </a:br>
            <a:r>
              <a:rPr lang="ar-SA" altLang="en-US">
                <a:cs typeface="Arial" panose="020B0604020202020204" pitchFamily="34" charset="0"/>
              </a:rPr>
              <a:t>4-</a:t>
            </a:r>
            <a:r>
              <a:rPr lang="en-US" altLang="en-US"/>
              <a:t>  </a:t>
            </a:r>
            <a:r>
              <a:rPr lang="ar-SA" altLang="en-US">
                <a:latin typeface="Arial" panose="020B0604020202020204" pitchFamily="34" charset="0"/>
                <a:cs typeface="Arial" panose="020B0604020202020204" pitchFamily="34" charset="0"/>
              </a:rPr>
              <a:t>الحفاظ على استمرارية فاعلية نظام الجودة المطبق نتيجة خضوع المؤسسة لمراقبة دورية من قبل المدققين الذين تعينهم الهيئة المانحة للشهادة وترسلهم إلى المؤسسة لهذه الغاية.</a:t>
            </a:r>
            <a:br>
              <a:rPr lang="ar-SA" altLang="en-US">
                <a:latin typeface="Arial" panose="020B0604020202020204" pitchFamily="34" charset="0"/>
                <a:cs typeface="Arial" panose="020B0604020202020204" pitchFamily="34" charset="0"/>
              </a:rPr>
            </a:br>
            <a:endParaRPr lang="en-US" altLang="en-US"/>
          </a:p>
        </p:txBody>
      </p:sp>
    </p:spTree>
    <p:extLst>
      <p:ext uri="{BB962C8B-B14F-4D97-AF65-F5344CB8AC3E}">
        <p14:creationId xmlns:p14="http://schemas.microsoft.com/office/powerpoint/2010/main" val="1105556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62000" y="1828800"/>
            <a:ext cx="7696200" cy="1219200"/>
          </a:xfrm>
        </p:spPr>
        <p:txBody>
          <a:bodyPr>
            <a:normAutofit fontScale="90000"/>
          </a:bodyPr>
          <a:lstStyle/>
          <a:p>
            <a:pPr rtl="1"/>
            <a:r>
              <a:rPr lang="en-US" altLang="en-US"/>
              <a:t/>
            </a:r>
            <a:br>
              <a:rPr lang="en-US" altLang="en-US"/>
            </a:br>
            <a:r>
              <a:rPr lang="ar-SA" altLang="en-US">
                <a:cs typeface="Arial" panose="020B0604020202020204" pitchFamily="34" charset="0"/>
              </a:rPr>
              <a:t>5-</a:t>
            </a:r>
            <a:r>
              <a:rPr lang="en-US" altLang="en-US"/>
              <a:t> </a:t>
            </a:r>
            <a:r>
              <a:rPr lang="ar-SA" altLang="en-US">
                <a:latin typeface="Arial" panose="020B0604020202020204" pitchFamily="34" charset="0"/>
                <a:cs typeface="Arial" panose="020B0604020202020204" pitchFamily="34" charset="0"/>
              </a:rPr>
              <a:t>الدعاية للمؤسسة نتيجة نشر اسمها في سجلات الهيئة المانحة للشهادة أو بعض المنظمات الاخرى، واستخدامها كوسيلة دعاية في منشوراتها</a:t>
            </a:r>
            <a:r>
              <a:rPr lang="en-US" altLang="en-US">
                <a:latin typeface="Arial" panose="020B0604020202020204" pitchFamily="34" charset="0"/>
                <a:cs typeface="Arial" panose="020B0604020202020204" pitchFamily="34" charset="0"/>
              </a:rPr>
              <a:t>. </a:t>
            </a:r>
            <a:r>
              <a:rPr lang="en-US" altLang="en-US"/>
              <a:t/>
            </a:r>
            <a:br>
              <a:rPr lang="en-US" altLang="en-US"/>
            </a:br>
            <a:endParaRPr lang="en-US" altLang="en-US"/>
          </a:p>
        </p:txBody>
      </p:sp>
    </p:spTree>
    <p:extLst>
      <p:ext uri="{BB962C8B-B14F-4D97-AF65-F5344CB8AC3E}">
        <p14:creationId xmlns:p14="http://schemas.microsoft.com/office/powerpoint/2010/main" val="36073801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5800" y="1524000"/>
            <a:ext cx="7772400" cy="1143000"/>
          </a:xfrm>
        </p:spPr>
        <p:txBody>
          <a:bodyPr>
            <a:normAutofit fontScale="90000"/>
          </a:bodyPr>
          <a:lstStyle/>
          <a:p>
            <a:r>
              <a:rPr lang="en-US" altLang="en-US"/>
              <a:t/>
            </a:r>
            <a:br>
              <a:rPr lang="en-US" altLang="en-US"/>
            </a:br>
            <a:r>
              <a:rPr lang="en-US" altLang="en-US"/>
              <a:t>5 S</a:t>
            </a:r>
            <a:br>
              <a:rPr lang="en-US" altLang="en-US"/>
            </a:br>
            <a:r>
              <a:rPr lang="en-US" altLang="en-US"/>
              <a:t>Sorting out</a:t>
            </a:r>
            <a:br>
              <a:rPr lang="en-US" altLang="en-US"/>
            </a:br>
            <a:r>
              <a:rPr lang="en-US" altLang="en-US"/>
              <a:t>Systematic</a:t>
            </a:r>
            <a:br>
              <a:rPr lang="en-US" altLang="en-US"/>
            </a:br>
            <a:r>
              <a:rPr lang="en-US" altLang="en-US"/>
              <a:t>Spic &amp;Span</a:t>
            </a:r>
            <a:br>
              <a:rPr lang="en-US" altLang="en-US"/>
            </a:br>
            <a:r>
              <a:rPr lang="en-US" altLang="en-US"/>
              <a:t>Serene Atmosphere</a:t>
            </a:r>
            <a:br>
              <a:rPr lang="en-US" altLang="en-US"/>
            </a:br>
            <a:r>
              <a:rPr lang="en-US" altLang="en-US"/>
              <a:t>Stick to self discipline</a:t>
            </a:r>
          </a:p>
        </p:txBody>
      </p:sp>
    </p:spTree>
    <p:extLst>
      <p:ext uri="{BB962C8B-B14F-4D97-AF65-F5344CB8AC3E}">
        <p14:creationId xmlns:p14="http://schemas.microsoft.com/office/powerpoint/2010/main" val="586334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2819400"/>
            <a:ext cx="7772400" cy="838200"/>
          </a:xfrm>
        </p:spPr>
        <p:txBody>
          <a:bodyPr>
            <a:normAutofit fontScale="90000"/>
          </a:bodyPr>
          <a:lstStyle/>
          <a:p>
            <a:r>
              <a:rPr lang="ar-SA" altLang="en-US">
                <a:latin typeface="Arial" panose="020B0604020202020204" pitchFamily="34" charset="0"/>
                <a:cs typeface="Times New Roman (Arabic)" charset="0"/>
              </a:rPr>
              <a:t>نظام إدارة الجودة ليس بالموضوع الجديد على الوطن العربي حيث أن البابليون كانوا قد وضعوا معايير تجانس الأوزان والمقاييس. وأعطي المزيد من الاهتمام في التاريخ الإسلامي إلى الأوزان والدقة بالمقاييس حيث جاء بالقرآن الكريم 9</a:t>
            </a:r>
            <a:r>
              <a:rPr lang="en-US" altLang="en-US">
                <a:latin typeface="Arial" panose="020B0604020202020204" pitchFamily="34" charset="0"/>
              </a:rPr>
              <a:t>) </a:t>
            </a:r>
          </a:p>
        </p:txBody>
      </p:sp>
    </p:spTree>
    <p:extLst>
      <p:ext uri="{BB962C8B-B14F-4D97-AF65-F5344CB8AC3E}">
        <p14:creationId xmlns:p14="http://schemas.microsoft.com/office/powerpoint/2010/main" val="37229734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r>
              <a:rPr lang="ar-SA" altLang="en-US">
                <a:latin typeface="Arial" panose="020B0604020202020204" pitchFamily="34" charset="0"/>
                <a:cs typeface="Times New Roman (Arabic)" charset="0"/>
              </a:rPr>
              <a:t>بنود الآيزو</a:t>
            </a:r>
            <a:r>
              <a:rPr lang="en-US" altLang="en-US">
                <a:latin typeface="Arial" panose="020B0604020202020204" pitchFamily="34" charset="0"/>
              </a:rPr>
              <a:t/>
            </a:r>
            <a:br>
              <a:rPr lang="en-US" altLang="en-US">
                <a:latin typeface="Arial" panose="020B0604020202020204" pitchFamily="34" charset="0"/>
              </a:rPr>
            </a:br>
            <a:r>
              <a:rPr lang="ar-SA" altLang="en-US">
                <a:latin typeface="Arial" panose="020B0604020202020204" pitchFamily="34" charset="0"/>
                <a:cs typeface="Times New Roman (Arabic)" charset="0"/>
              </a:rPr>
              <a:t>الرقم</a:t>
            </a:r>
            <a:r>
              <a:rPr lang="en-US" altLang="en-US"/>
              <a:t/>
            </a:r>
            <a:br>
              <a:rPr lang="en-US" altLang="en-US"/>
            </a:br>
            <a:r>
              <a:rPr lang="ar-SA" altLang="en-US">
                <a:latin typeface="Arial" panose="020B0604020202020204" pitchFamily="34" charset="0"/>
                <a:cs typeface="Times New Roman (Arabic)" charset="0"/>
              </a:rPr>
              <a:t>مسؤولية الإدارة</a:t>
            </a:r>
            <a:r>
              <a:rPr lang="en-US" altLang="en-US"/>
              <a:t/>
            </a:r>
            <a:br>
              <a:rPr lang="en-US" altLang="en-US"/>
            </a:br>
            <a:r>
              <a:rPr lang="ar-JO" altLang="en-US">
                <a:latin typeface="Arial" panose="020B0604020202020204" pitchFamily="34" charset="0"/>
                <a:cs typeface="Times New Roman (Arabic)" charset="0"/>
              </a:rPr>
              <a:t>1</a:t>
            </a:r>
            <a:r>
              <a:rPr lang="en-US" altLang="en-US"/>
              <a:t/>
            </a:r>
            <a:br>
              <a:rPr lang="en-US" altLang="en-US"/>
            </a:br>
            <a:r>
              <a:rPr lang="ar-SA" altLang="en-US">
                <a:latin typeface="Arial" panose="020B0604020202020204" pitchFamily="34" charset="0"/>
                <a:cs typeface="Times New Roman (Arabic)" charset="0"/>
              </a:rPr>
              <a:t>نظام الجودة</a:t>
            </a:r>
            <a:r>
              <a:rPr lang="en-US" altLang="en-US"/>
              <a:t/>
            </a:r>
            <a:br>
              <a:rPr lang="en-US" altLang="en-US"/>
            </a:br>
            <a:r>
              <a:rPr lang="ar-SA" altLang="en-US">
                <a:latin typeface="Arial" panose="020B0604020202020204" pitchFamily="34" charset="0"/>
                <a:cs typeface="Times New Roman (Arabic)" charset="0"/>
              </a:rPr>
              <a:t>2</a:t>
            </a:r>
            <a:r>
              <a:rPr lang="en-US" altLang="en-US"/>
              <a:t/>
            </a:r>
            <a:br>
              <a:rPr lang="en-US" altLang="en-US"/>
            </a:br>
            <a:r>
              <a:rPr lang="ar-SA" altLang="en-US">
                <a:latin typeface="Arial" panose="020B0604020202020204" pitchFamily="34" charset="0"/>
                <a:cs typeface="Times New Roman (Arabic)" charset="0"/>
              </a:rPr>
              <a:t>مراجعة العقود</a:t>
            </a:r>
            <a:r>
              <a:rPr lang="en-US" altLang="en-US"/>
              <a:t/>
            </a:r>
            <a:br>
              <a:rPr lang="en-US" altLang="en-US"/>
            </a:br>
            <a:r>
              <a:rPr lang="ar-SA" altLang="en-US">
                <a:latin typeface="Arial" panose="020B0604020202020204" pitchFamily="34" charset="0"/>
                <a:cs typeface="Times New Roman (Arabic)" charset="0"/>
              </a:rPr>
              <a:t>3</a:t>
            </a:r>
            <a:r>
              <a:rPr lang="en-US" altLang="en-US"/>
              <a:t/>
            </a:r>
            <a:br>
              <a:rPr lang="en-US" altLang="en-US"/>
            </a:br>
            <a:r>
              <a:rPr lang="ar-SA" altLang="en-US">
                <a:latin typeface="Arial" panose="020B0604020202020204" pitchFamily="34" charset="0"/>
                <a:cs typeface="Times New Roman (Arabic)" charset="0"/>
              </a:rPr>
              <a:t>مراقبة و ضبط التصميم</a:t>
            </a:r>
            <a:r>
              <a:rPr lang="en-US" altLang="en-US"/>
              <a:t/>
            </a:r>
            <a:br>
              <a:rPr lang="en-US" altLang="en-US"/>
            </a:br>
            <a:r>
              <a:rPr lang="ar-SA" altLang="en-US">
                <a:latin typeface="Arial" panose="020B0604020202020204" pitchFamily="34" charset="0"/>
                <a:cs typeface="Times New Roman (Arabic)" charset="0"/>
              </a:rPr>
              <a:t>4</a:t>
            </a:r>
            <a:r>
              <a:rPr lang="en-US" altLang="en-US"/>
              <a:t/>
            </a:r>
            <a:br>
              <a:rPr lang="en-US" altLang="en-US"/>
            </a:br>
            <a:r>
              <a:rPr lang="ar-SA" altLang="en-US">
                <a:latin typeface="Arial" panose="020B0604020202020204" pitchFamily="34" charset="0"/>
                <a:cs typeface="Times New Roman (Arabic)" charset="0"/>
              </a:rPr>
              <a:t>مراقبة و ضبط الوثائق</a:t>
            </a:r>
            <a:r>
              <a:rPr lang="en-US" altLang="en-US"/>
              <a:t/>
            </a:r>
            <a:br>
              <a:rPr lang="en-US" altLang="en-US"/>
            </a:br>
            <a:r>
              <a:rPr lang="ar-SA" altLang="en-US">
                <a:latin typeface="Arial" panose="020B0604020202020204" pitchFamily="34" charset="0"/>
                <a:cs typeface="Times New Roman (Arabic)" charset="0"/>
              </a:rPr>
              <a:t>5</a:t>
            </a:r>
            <a:r>
              <a:rPr lang="en-US" altLang="en-US"/>
              <a:t/>
            </a:r>
            <a:br>
              <a:rPr lang="en-US" altLang="en-US"/>
            </a:br>
            <a:r>
              <a:rPr lang="ar-SA" altLang="en-US">
                <a:latin typeface="Arial" panose="020B0604020202020204" pitchFamily="34" charset="0"/>
                <a:cs typeface="Times New Roman (Arabic)" charset="0"/>
              </a:rPr>
              <a:t>نظام الشراء</a:t>
            </a:r>
            <a:r>
              <a:rPr lang="en-US" altLang="en-US"/>
              <a:t/>
            </a:r>
            <a:br>
              <a:rPr lang="en-US" altLang="en-US"/>
            </a:br>
            <a:r>
              <a:rPr lang="ar-SA" altLang="en-US">
                <a:latin typeface="Arial" panose="020B0604020202020204" pitchFamily="34" charset="0"/>
                <a:cs typeface="Times New Roman (Arabic)" charset="0"/>
              </a:rPr>
              <a:t>6</a:t>
            </a:r>
            <a:r>
              <a:rPr lang="en-US" altLang="en-US"/>
              <a:t/>
            </a:r>
            <a:br>
              <a:rPr lang="en-US" altLang="en-US"/>
            </a:br>
            <a:r>
              <a:rPr lang="ar-SA" altLang="en-US">
                <a:latin typeface="Arial" panose="020B0604020202020204" pitchFamily="34" charset="0"/>
                <a:cs typeface="Times New Roman (Arabic)" charset="0"/>
              </a:rPr>
              <a:t>مراقبة المواد الموردة من قبل العميد</a:t>
            </a:r>
            <a:r>
              <a:rPr lang="en-US" altLang="en-US"/>
              <a:t/>
            </a:r>
            <a:br>
              <a:rPr lang="en-US" altLang="en-US"/>
            </a:br>
            <a:r>
              <a:rPr lang="ar-SA" altLang="en-US">
                <a:latin typeface="Arial" panose="020B0604020202020204" pitchFamily="34" charset="0"/>
                <a:cs typeface="Times New Roman (Arabic)" charset="0"/>
              </a:rPr>
              <a:t>7</a:t>
            </a:r>
            <a:r>
              <a:rPr lang="en-US" altLang="en-US"/>
              <a:t/>
            </a:r>
            <a:br>
              <a:rPr lang="en-US" altLang="en-US"/>
            </a:br>
            <a:r>
              <a:rPr lang="ar-SA" altLang="en-US">
                <a:latin typeface="Arial" panose="020B0604020202020204" pitchFamily="34" charset="0"/>
                <a:cs typeface="Times New Roman (Arabic)" charset="0"/>
              </a:rPr>
              <a:t>تعريف المنتج و متابعته</a:t>
            </a:r>
            <a:r>
              <a:rPr lang="en-US" altLang="en-US"/>
              <a:t/>
            </a:r>
            <a:br>
              <a:rPr lang="en-US" altLang="en-US"/>
            </a:br>
            <a:r>
              <a:rPr lang="ar-SA" altLang="en-US">
                <a:latin typeface="Arial" panose="020B0604020202020204" pitchFamily="34" charset="0"/>
                <a:cs typeface="Times New Roman (Arabic)" charset="0"/>
              </a:rPr>
              <a:t>8</a:t>
            </a:r>
            <a:r>
              <a:rPr lang="en-US" altLang="en-US"/>
              <a:t/>
            </a:r>
            <a:br>
              <a:rPr lang="en-US" altLang="en-US"/>
            </a:br>
            <a:r>
              <a:rPr lang="ar-SA" altLang="en-US">
                <a:latin typeface="Arial" panose="020B0604020202020204" pitchFamily="34" charset="0"/>
                <a:cs typeface="Times New Roman (Arabic)" charset="0"/>
              </a:rPr>
              <a:t>التحكم و ضبط العمليات الإنتاجية</a:t>
            </a:r>
            <a:r>
              <a:rPr lang="en-US" altLang="en-US"/>
              <a:t/>
            </a:r>
            <a:br>
              <a:rPr lang="en-US" altLang="en-US"/>
            </a:br>
            <a:r>
              <a:rPr lang="ar-SA" altLang="en-US">
                <a:latin typeface="Arial" panose="020B0604020202020204" pitchFamily="34" charset="0"/>
                <a:cs typeface="Times New Roman (Arabic)" charset="0"/>
              </a:rPr>
              <a:t>9</a:t>
            </a:r>
            <a:r>
              <a:rPr lang="en-US" altLang="en-US"/>
              <a:t/>
            </a:r>
            <a:br>
              <a:rPr lang="en-US" altLang="en-US"/>
            </a:br>
            <a:r>
              <a:rPr lang="ar-SA" altLang="en-US">
                <a:latin typeface="Arial" panose="020B0604020202020204" pitchFamily="34" charset="0"/>
                <a:cs typeface="Times New Roman (Arabic)" charset="0"/>
              </a:rPr>
              <a:t>الفحص و التفتيش</a:t>
            </a:r>
            <a:r>
              <a:rPr lang="en-US" altLang="en-US"/>
              <a:t/>
            </a:r>
            <a:br>
              <a:rPr lang="en-US" altLang="en-US"/>
            </a:br>
            <a:r>
              <a:rPr lang="ar-SA" altLang="en-US">
                <a:latin typeface="Arial" panose="020B0604020202020204" pitchFamily="34" charset="0"/>
                <a:cs typeface="Times New Roman (Arabic)" charset="0"/>
              </a:rPr>
              <a:t>10</a:t>
            </a:r>
            <a:r>
              <a:rPr lang="en-US" altLang="en-US"/>
              <a:t/>
            </a:r>
            <a:br>
              <a:rPr lang="en-US" altLang="en-US"/>
            </a:br>
            <a:r>
              <a:rPr lang="ar-SA" altLang="en-US">
                <a:latin typeface="Arial" panose="020B0604020202020204" pitchFamily="34" charset="0"/>
                <a:cs typeface="Times New Roman (Arabic)" charset="0"/>
              </a:rPr>
              <a:t>ضبط أجهزة القياس</a:t>
            </a:r>
            <a:r>
              <a:rPr lang="en-US" altLang="en-US"/>
              <a:t/>
            </a:r>
            <a:br>
              <a:rPr lang="en-US" altLang="en-US"/>
            </a:br>
            <a:r>
              <a:rPr lang="ar-SA" altLang="en-US">
                <a:latin typeface="Arial" panose="020B0604020202020204" pitchFamily="34" charset="0"/>
                <a:cs typeface="Times New Roman (Arabic)" charset="0"/>
              </a:rPr>
              <a:t>11</a:t>
            </a:r>
            <a:r>
              <a:rPr lang="en-US" altLang="en-US"/>
              <a:t/>
            </a:r>
            <a:br>
              <a:rPr lang="en-US" altLang="en-US"/>
            </a:br>
            <a:r>
              <a:rPr lang="ar-SA" altLang="en-US">
                <a:latin typeface="Arial" panose="020B0604020202020204" pitchFamily="34" charset="0"/>
                <a:cs typeface="Times New Roman (Arabic)" charset="0"/>
              </a:rPr>
              <a:t>بيان نتيجة الفحص و التفتيش</a:t>
            </a:r>
            <a:r>
              <a:rPr lang="en-US" altLang="en-US"/>
              <a:t/>
            </a:r>
            <a:br>
              <a:rPr lang="en-US" altLang="en-US"/>
            </a:br>
            <a:r>
              <a:rPr lang="ar-SA" altLang="en-US">
                <a:latin typeface="Arial" panose="020B0604020202020204" pitchFamily="34" charset="0"/>
                <a:cs typeface="Times New Roman (Arabic)" charset="0"/>
              </a:rPr>
              <a:t>12</a:t>
            </a:r>
            <a:r>
              <a:rPr lang="en-US" altLang="en-US"/>
              <a:t/>
            </a:r>
            <a:br>
              <a:rPr lang="en-US" altLang="en-US"/>
            </a:br>
            <a:r>
              <a:rPr lang="ar-SA" altLang="en-US">
                <a:latin typeface="Arial" panose="020B0604020202020204" pitchFamily="34" charset="0"/>
                <a:cs typeface="Times New Roman (Arabic)" charset="0"/>
              </a:rPr>
              <a:t>مراقبة و ضبط المنتجات غير المطابقة</a:t>
            </a:r>
            <a:r>
              <a:rPr lang="en-US" altLang="en-US"/>
              <a:t/>
            </a:r>
            <a:br>
              <a:rPr lang="en-US" altLang="en-US"/>
            </a:br>
            <a:r>
              <a:rPr lang="ar-SA" altLang="en-US">
                <a:latin typeface="Arial" panose="020B0604020202020204" pitchFamily="34" charset="0"/>
                <a:cs typeface="Times New Roman (Arabic)" charset="0"/>
              </a:rPr>
              <a:t>13</a:t>
            </a:r>
            <a:r>
              <a:rPr lang="en-US" altLang="en-US"/>
              <a:t/>
            </a:r>
            <a:br>
              <a:rPr lang="en-US" altLang="en-US"/>
            </a:br>
            <a:r>
              <a:rPr lang="ar-SA" altLang="en-US">
                <a:latin typeface="Arial" panose="020B0604020202020204" pitchFamily="34" charset="0"/>
                <a:cs typeface="Times New Roman (Arabic)" charset="0"/>
              </a:rPr>
              <a:t>الإجراءات الوقائية و العلاجية</a:t>
            </a:r>
            <a:r>
              <a:rPr lang="en-US" altLang="en-US"/>
              <a:t/>
            </a:r>
            <a:br>
              <a:rPr lang="en-US" altLang="en-US"/>
            </a:br>
            <a:r>
              <a:rPr lang="ar-SA" altLang="en-US">
                <a:latin typeface="Arial" panose="020B0604020202020204" pitchFamily="34" charset="0"/>
                <a:cs typeface="Times New Roman (Arabic)" charset="0"/>
              </a:rPr>
              <a:t>14</a:t>
            </a:r>
            <a:r>
              <a:rPr lang="en-US" altLang="en-US"/>
              <a:t/>
            </a:r>
            <a:br>
              <a:rPr lang="en-US" altLang="en-US"/>
            </a:br>
            <a:r>
              <a:rPr lang="ar-SA" altLang="en-US">
                <a:latin typeface="Arial" panose="020B0604020202020204" pitchFamily="34" charset="0"/>
                <a:cs typeface="Times New Roman (Arabic)" charset="0"/>
              </a:rPr>
              <a:t>مناولة المواد و التخزين و التعبئة و التسليم</a:t>
            </a:r>
            <a:r>
              <a:rPr lang="en-US" altLang="en-US"/>
              <a:t/>
            </a:r>
            <a:br>
              <a:rPr lang="en-US" altLang="en-US"/>
            </a:br>
            <a:r>
              <a:rPr lang="ar-SA" altLang="en-US">
                <a:latin typeface="Arial" panose="020B0604020202020204" pitchFamily="34" charset="0"/>
                <a:cs typeface="Times New Roman (Arabic)" charset="0"/>
              </a:rPr>
              <a:t>15</a:t>
            </a:r>
            <a:r>
              <a:rPr lang="en-US" altLang="en-US"/>
              <a:t/>
            </a:r>
            <a:br>
              <a:rPr lang="en-US" altLang="en-US"/>
            </a:br>
            <a:r>
              <a:rPr lang="ar-SA" altLang="en-US">
                <a:latin typeface="Arial" panose="020B0604020202020204" pitchFamily="34" charset="0"/>
                <a:cs typeface="Times New Roman (Arabic)" charset="0"/>
              </a:rPr>
              <a:t>المحافظة على سجلات الجودة</a:t>
            </a:r>
            <a:r>
              <a:rPr lang="en-US" altLang="en-US"/>
              <a:t/>
            </a:r>
            <a:br>
              <a:rPr lang="en-US" altLang="en-US"/>
            </a:br>
            <a:r>
              <a:rPr lang="ar-SA" altLang="en-US">
                <a:latin typeface="Arial" panose="020B0604020202020204" pitchFamily="34" charset="0"/>
                <a:cs typeface="Times New Roman (Arabic)" charset="0"/>
              </a:rPr>
              <a:t>16</a:t>
            </a:r>
            <a:r>
              <a:rPr lang="en-US" altLang="en-US"/>
              <a:t/>
            </a:r>
            <a:br>
              <a:rPr lang="en-US" altLang="en-US"/>
            </a:br>
            <a:r>
              <a:rPr lang="ar-SA" altLang="en-US">
                <a:latin typeface="Arial" panose="020B0604020202020204" pitchFamily="34" charset="0"/>
                <a:cs typeface="Times New Roman (Arabic)" charset="0"/>
              </a:rPr>
              <a:t>التدقيق الداخلي على الجودة</a:t>
            </a:r>
            <a:r>
              <a:rPr lang="en-US" altLang="en-US"/>
              <a:t/>
            </a:r>
            <a:br>
              <a:rPr lang="en-US" altLang="en-US"/>
            </a:br>
            <a:r>
              <a:rPr lang="ar-SA" altLang="en-US">
                <a:latin typeface="Arial" panose="020B0604020202020204" pitchFamily="34" charset="0"/>
                <a:cs typeface="Times New Roman (Arabic)" charset="0"/>
              </a:rPr>
              <a:t>17</a:t>
            </a:r>
            <a:r>
              <a:rPr lang="en-US" altLang="en-US"/>
              <a:t/>
            </a:r>
            <a:br>
              <a:rPr lang="en-US" altLang="en-US"/>
            </a:br>
            <a:r>
              <a:rPr lang="ar-SA" altLang="en-US">
                <a:latin typeface="Arial" panose="020B0604020202020204" pitchFamily="34" charset="0"/>
                <a:cs typeface="Times New Roman (Arabic)" charset="0"/>
              </a:rPr>
              <a:t>التدريب</a:t>
            </a:r>
            <a:r>
              <a:rPr lang="en-US" altLang="en-US"/>
              <a:t/>
            </a:r>
            <a:br>
              <a:rPr lang="en-US" altLang="en-US"/>
            </a:br>
            <a:r>
              <a:rPr lang="ar-SA" altLang="en-US">
                <a:latin typeface="Arial" panose="020B0604020202020204" pitchFamily="34" charset="0"/>
                <a:cs typeface="Times New Roman (Arabic)" charset="0"/>
              </a:rPr>
              <a:t>18</a:t>
            </a:r>
            <a:r>
              <a:rPr lang="en-US" altLang="en-US"/>
              <a:t/>
            </a:r>
            <a:br>
              <a:rPr lang="en-US" altLang="en-US"/>
            </a:br>
            <a:r>
              <a:rPr lang="ar-SA" altLang="en-US">
                <a:latin typeface="Arial" panose="020B0604020202020204" pitchFamily="34" charset="0"/>
                <a:cs typeface="Times New Roman (Arabic)" charset="0"/>
              </a:rPr>
              <a:t>خدمات ما بعد البيع</a:t>
            </a:r>
            <a:r>
              <a:rPr lang="en-US" altLang="en-US"/>
              <a:t/>
            </a:r>
            <a:br>
              <a:rPr lang="en-US" altLang="en-US"/>
            </a:br>
            <a:r>
              <a:rPr lang="ar-SA" altLang="en-US">
                <a:latin typeface="Arial" panose="020B0604020202020204" pitchFamily="34" charset="0"/>
                <a:cs typeface="Times New Roman (Arabic)" charset="0"/>
              </a:rPr>
              <a:t>19</a:t>
            </a:r>
            <a:r>
              <a:rPr lang="en-US" altLang="en-US"/>
              <a:t/>
            </a:r>
            <a:br>
              <a:rPr lang="en-US" altLang="en-US"/>
            </a:br>
            <a:r>
              <a:rPr lang="ar-SA" altLang="en-US">
                <a:latin typeface="Arial" panose="020B0604020202020204" pitchFamily="34" charset="0"/>
                <a:cs typeface="Times New Roman (Arabic)" charset="0"/>
              </a:rPr>
              <a:t>الطرق و الأساليب الإحصائية</a:t>
            </a:r>
            <a:r>
              <a:rPr lang="en-US" altLang="en-US"/>
              <a:t/>
            </a:r>
            <a:br>
              <a:rPr lang="en-US" altLang="en-US"/>
            </a:br>
            <a:r>
              <a:rPr lang="ar-SA" altLang="en-US">
                <a:latin typeface="Arial" panose="020B0604020202020204" pitchFamily="34" charset="0"/>
                <a:cs typeface="Times New Roman (Arabic)" charset="0"/>
              </a:rPr>
              <a:t>20</a:t>
            </a:r>
            <a:r>
              <a:rPr lang="en-US" altLang="en-US"/>
              <a:t/>
            </a:r>
            <a:br>
              <a:rPr lang="en-US" altLang="en-US"/>
            </a:br>
            <a:endParaRPr lang="en-US" altLang="en-US"/>
          </a:p>
        </p:txBody>
      </p:sp>
    </p:spTree>
    <p:extLst>
      <p:ext uri="{BB962C8B-B14F-4D97-AF65-F5344CB8AC3E}">
        <p14:creationId xmlns:p14="http://schemas.microsoft.com/office/powerpoint/2010/main" val="1552607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09600" y="2133600"/>
            <a:ext cx="7772400" cy="1143000"/>
          </a:xfrm>
        </p:spPr>
        <p:txBody>
          <a:bodyPr>
            <a:normAutofit fontScale="90000"/>
          </a:bodyPr>
          <a:lstStyle/>
          <a:p>
            <a:r>
              <a:rPr lang="ar-SA" altLang="en-US">
                <a:latin typeface="Arial" panose="020B0604020202020204" pitchFamily="34" charset="0"/>
                <a:cs typeface="Times New Roman (Arabic)" charset="0"/>
              </a:rPr>
              <a:t>( </a:t>
            </a:r>
            <a:r>
              <a:rPr lang="ar-SA" altLang="en-US" i="1">
                <a:latin typeface="Arial" panose="020B0604020202020204" pitchFamily="34" charset="0"/>
                <a:cs typeface="Times New Roman (Arabic)" charset="0"/>
              </a:rPr>
              <a:t>والسماء رفعها ووضع الميزان * ألا تطغوا في الميزان * وأقيموا الوزن بالقسط ولا تخسروا الميزان</a:t>
            </a:r>
            <a:r>
              <a:rPr lang="ar-SA" altLang="en-US">
                <a:latin typeface="Arial" panose="020B0604020202020204" pitchFamily="34" charset="0"/>
                <a:cs typeface="Times New Roman (Arabic)" charset="0"/>
              </a:rPr>
              <a:t> ) صدق الله العظيم (سورة الرحمن الايات 7-</a:t>
            </a:r>
            <a:endParaRPr lang="en-US" altLang="en-US">
              <a:latin typeface="Arial" panose="020B0604020202020204" pitchFamily="34" charset="0"/>
              <a:cs typeface="Times New Roman (Arabic)" charset="0"/>
            </a:endParaRPr>
          </a:p>
        </p:txBody>
      </p:sp>
    </p:spTree>
    <p:extLst>
      <p:ext uri="{BB962C8B-B14F-4D97-AF65-F5344CB8AC3E}">
        <p14:creationId xmlns:p14="http://schemas.microsoft.com/office/powerpoint/2010/main" val="3979596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p:txBody>
          <a:bodyPr/>
          <a:lstStyle/>
          <a:p>
            <a:pPr algn="ctr" rtl="1"/>
            <a:r>
              <a:rPr lang="ar-SA" altLang="en-US" sz="4000" b="1">
                <a:latin typeface="Arial" panose="020B0604020202020204" pitchFamily="34" charset="0"/>
                <a:cs typeface="Times New Roman (Arabic)" charset="0"/>
              </a:rPr>
              <a:t>ولعل أهم مفهوم من مفاهيم الآيزو والجودة اختصر في حديث الرسول محمد صلى الله علية وسلم ( </a:t>
            </a:r>
            <a:r>
              <a:rPr lang="ar-SA" altLang="en-US" sz="4000" b="1" i="1">
                <a:latin typeface="Arial" panose="020B0604020202020204" pitchFamily="34" charset="0"/>
                <a:cs typeface="Times New Roman (Arabic)" charset="0"/>
              </a:rPr>
              <a:t>إن الله يحب إذا عمل أحدكم عملاً أن يتقنه</a:t>
            </a:r>
            <a:r>
              <a:rPr lang="en-US" altLang="en-US" sz="4000" b="1" i="1">
                <a:latin typeface="Arial" panose="020B0604020202020204" pitchFamily="34" charset="0"/>
              </a:rPr>
              <a:t> (</a:t>
            </a:r>
          </a:p>
          <a:p>
            <a:pPr algn="ctr" rtl="1"/>
            <a:endParaRPr lang="en-US" altLang="en-US" sz="4000" b="1" i="1">
              <a:latin typeface="Arial" panose="020B0604020202020204" pitchFamily="34" charset="0"/>
            </a:endParaRPr>
          </a:p>
        </p:txBody>
      </p:sp>
    </p:spTree>
    <p:extLst>
      <p:ext uri="{BB962C8B-B14F-4D97-AF65-F5344CB8AC3E}">
        <p14:creationId xmlns:p14="http://schemas.microsoft.com/office/powerpoint/2010/main" val="150059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304800" y="1981200"/>
            <a:ext cx="7772400" cy="4114800"/>
          </a:xfrm>
        </p:spPr>
        <p:txBody>
          <a:bodyPr/>
          <a:lstStyle/>
          <a:p>
            <a:pPr algn="ctr"/>
            <a:r>
              <a:rPr lang="ar-SA" altLang="en-US" sz="4800" b="1" i="1" u="sng">
                <a:latin typeface="Arial" panose="020B0604020202020204" pitchFamily="34" charset="0"/>
                <a:cs typeface="Times New Roman (Arabic)" charset="0"/>
              </a:rPr>
              <a:t>قيدوا العلم بالكتابة</a:t>
            </a:r>
            <a:r>
              <a:rPr lang="en-US" altLang="en-US" sz="4800" b="1" i="1">
                <a:latin typeface="Arial" panose="020B0604020202020204" pitchFamily="34" charset="0"/>
              </a:rPr>
              <a:t> .</a:t>
            </a:r>
          </a:p>
        </p:txBody>
      </p:sp>
    </p:spTree>
    <p:extLst>
      <p:ext uri="{BB962C8B-B14F-4D97-AF65-F5344CB8AC3E}">
        <p14:creationId xmlns:p14="http://schemas.microsoft.com/office/powerpoint/2010/main" val="2062146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rtl="1"/>
            <a:r>
              <a:rPr lang="ar-SA" altLang="en-US">
                <a:cs typeface="Times New Roman (Arabic)" charset="0"/>
              </a:rPr>
              <a:t>عناصر إدارة الجودة الشاملة</a:t>
            </a:r>
            <a:br>
              <a:rPr lang="ar-SA" altLang="en-US">
                <a:cs typeface="Times New Roman (Arabic)" charset="0"/>
              </a:rPr>
            </a:br>
            <a:r>
              <a:rPr lang="en-US" altLang="en-US">
                <a:cs typeface="Times New Roman (Arabic)" charset="0"/>
              </a:rPr>
              <a:t>Total Quality Management (TQM)</a:t>
            </a:r>
          </a:p>
        </p:txBody>
      </p:sp>
      <p:sp>
        <p:nvSpPr>
          <p:cNvPr id="35843" name="Rectangle 3"/>
          <p:cNvSpPr>
            <a:spLocks noGrp="1" noChangeArrowheads="1"/>
          </p:cNvSpPr>
          <p:nvPr>
            <p:ph type="body" idx="1"/>
          </p:nvPr>
        </p:nvSpPr>
        <p:spPr>
          <a:xfrm>
            <a:off x="685800" y="2362200"/>
            <a:ext cx="7772400" cy="4114800"/>
          </a:xfrm>
        </p:spPr>
        <p:txBody>
          <a:bodyPr/>
          <a:lstStyle/>
          <a:p>
            <a:pPr algn="ctr" rtl="1">
              <a:buFontTx/>
              <a:buNone/>
            </a:pPr>
            <a:r>
              <a:rPr lang="ar-SA" altLang="en-US" sz="4800" b="1">
                <a:cs typeface="Times New Roman (Arabic)" charset="0"/>
              </a:rPr>
              <a:t>1-القيادة</a:t>
            </a:r>
          </a:p>
          <a:p>
            <a:pPr algn="r" rtl="1">
              <a:buFontTx/>
              <a:buNone/>
            </a:pPr>
            <a:r>
              <a:rPr lang="ar-SA" altLang="en-US">
                <a:cs typeface="Times New Roman (Arabic)" charset="0"/>
              </a:rPr>
              <a:t>القناعة و الالتزام التام من قبل الادارة العليا</a:t>
            </a:r>
          </a:p>
          <a:p>
            <a:pPr algn="r" rtl="1">
              <a:buFontTx/>
              <a:buNone/>
            </a:pPr>
            <a:r>
              <a:rPr lang="ar-SA" altLang="en-US">
                <a:cs typeface="Times New Roman (Arabic)" charset="0"/>
              </a:rPr>
              <a:t>تتخلى الادارة عن ادارة الطورىء</a:t>
            </a:r>
          </a:p>
          <a:p>
            <a:pPr algn="r" rtl="1">
              <a:buFontTx/>
              <a:buNone/>
            </a:pPr>
            <a:r>
              <a:rPr lang="ar-SA" altLang="en-US">
                <a:cs typeface="Times New Roman (Arabic)" charset="0"/>
              </a:rPr>
              <a:t>اي معالجة المشكلة قبل وقوعها</a:t>
            </a:r>
            <a:endParaRPr lang="en-US" altLang="en-US">
              <a:cs typeface="Times New Roman (Arabic)" charset="0"/>
            </a:endParaRPr>
          </a:p>
        </p:txBody>
      </p:sp>
    </p:spTree>
    <p:extLst>
      <p:ext uri="{BB962C8B-B14F-4D97-AF65-F5344CB8AC3E}">
        <p14:creationId xmlns:p14="http://schemas.microsoft.com/office/powerpoint/2010/main" val="2143934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ar-SA" altLang="en-US"/>
              <a:t>2-التطوير البشري</a:t>
            </a:r>
            <a:endParaRPr lang="en-US" altLang="en-US"/>
          </a:p>
        </p:txBody>
      </p:sp>
      <p:sp>
        <p:nvSpPr>
          <p:cNvPr id="36867" name="Rectangle 3"/>
          <p:cNvSpPr>
            <a:spLocks noGrp="1" noChangeArrowheads="1"/>
          </p:cNvSpPr>
          <p:nvPr>
            <p:ph type="body" idx="1"/>
          </p:nvPr>
        </p:nvSpPr>
        <p:spPr/>
        <p:txBody>
          <a:bodyPr/>
          <a:lstStyle/>
          <a:p>
            <a:pPr algn="r" rtl="1"/>
            <a:r>
              <a:rPr lang="ar-SA" altLang="en-US" sz="4000" b="1"/>
              <a:t>الانضباط</a:t>
            </a:r>
          </a:p>
          <a:p>
            <a:pPr algn="r" rtl="1">
              <a:buFontTx/>
              <a:buNone/>
            </a:pPr>
            <a:r>
              <a:rPr lang="ar-SA" altLang="en-US" sz="4000"/>
              <a:t>الالتزام بعمل كل ما يجب عمله وما وعدنا بعمله</a:t>
            </a:r>
          </a:p>
          <a:p>
            <a:pPr algn="r" rtl="1">
              <a:buFontTx/>
              <a:buNone/>
            </a:pPr>
            <a:r>
              <a:rPr lang="ar-SA" altLang="en-US" sz="4000"/>
              <a:t>الوصول لمكان العمل بدقة</a:t>
            </a:r>
          </a:p>
          <a:p>
            <a:pPr algn="r" rtl="1">
              <a:buFontTx/>
              <a:buNone/>
            </a:pPr>
            <a:r>
              <a:rPr lang="ar-SA" altLang="en-US" sz="4000"/>
              <a:t>حضور الاجتماعات في مواعيدها</a:t>
            </a:r>
            <a:endParaRPr lang="en-US" altLang="en-US" sz="4000"/>
          </a:p>
        </p:txBody>
      </p:sp>
    </p:spTree>
    <p:extLst>
      <p:ext uri="{BB962C8B-B14F-4D97-AF65-F5344CB8AC3E}">
        <p14:creationId xmlns:p14="http://schemas.microsoft.com/office/powerpoint/2010/main" val="16506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endParaRPr lang="en-US" altLang="en-US"/>
          </a:p>
        </p:txBody>
      </p:sp>
      <p:sp>
        <p:nvSpPr>
          <p:cNvPr id="37891" name="Rectangle 3"/>
          <p:cNvSpPr>
            <a:spLocks noGrp="1" noChangeArrowheads="1"/>
          </p:cNvSpPr>
          <p:nvPr>
            <p:ph type="body" idx="1"/>
          </p:nvPr>
        </p:nvSpPr>
        <p:spPr/>
        <p:txBody>
          <a:bodyPr/>
          <a:lstStyle/>
          <a:p>
            <a:pPr algn="r" rtl="1"/>
            <a:r>
              <a:rPr lang="ar-SA" altLang="en-US" sz="4000" b="1"/>
              <a:t>التدريب</a:t>
            </a:r>
            <a:endParaRPr lang="en-US" altLang="en-US" sz="4000" b="1"/>
          </a:p>
        </p:txBody>
      </p:sp>
    </p:spTree>
    <p:extLst>
      <p:ext uri="{BB962C8B-B14F-4D97-AF65-F5344CB8AC3E}">
        <p14:creationId xmlns:p14="http://schemas.microsoft.com/office/powerpoint/2010/main" val="38212812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EE4P_INTELLIGENT_ELEMENT" val="{Nam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2175DC2-858D-496B-854F-5CAFD38DC618}"/>
</file>

<file path=customXml/itemProps2.xml><?xml version="1.0" encoding="utf-8"?>
<ds:datastoreItem xmlns:ds="http://schemas.openxmlformats.org/officeDocument/2006/customXml" ds:itemID="{55403A42-6EB0-4682-BD74-2394B848C26F}"/>
</file>

<file path=customXml/itemProps3.xml><?xml version="1.0" encoding="utf-8"?>
<ds:datastoreItem xmlns:ds="http://schemas.openxmlformats.org/officeDocument/2006/customXml" ds:itemID="{74EBE568-3B43-4C76-AF92-881A2AD5B6A7}"/>
</file>

<file path=docProps/app.xml><?xml version="1.0" encoding="utf-8"?>
<Properties xmlns="http://schemas.openxmlformats.org/officeDocument/2006/extended-properties" xmlns:vt="http://schemas.openxmlformats.org/officeDocument/2006/docPropsVTypes">
  <Template/>
  <TotalTime>3</TotalTime>
  <Words>246</Words>
  <Application>Microsoft Office PowerPoint</Application>
  <PresentationFormat>On-screen Show (4:3)</PresentationFormat>
  <Paragraphs>47</Paragraphs>
  <Slides>30</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8" baseType="lpstr">
      <vt:lpstr>Arial</vt:lpstr>
      <vt:lpstr>Calibri</vt:lpstr>
      <vt:lpstr>Symbol</vt:lpstr>
      <vt:lpstr>Times New Roman</vt:lpstr>
      <vt:lpstr>Times New Roman (Arabic)</vt:lpstr>
      <vt:lpstr>Trebuchet MS</vt:lpstr>
      <vt:lpstr>Office Theme</vt:lpstr>
      <vt:lpstr>think-cell Slide</vt:lpstr>
      <vt:lpstr>PowerPoint Presentation</vt:lpstr>
      <vt:lpstr>PowerPoint Presentation</vt:lpstr>
      <vt:lpstr>نظام إدارة الجودة ليس بالموضوع الجديد على الوطن العربي حيث أن البابليون كانوا قد وضعوا معايير تجانس الأوزان والمقاييس. وأعطي المزيد من الاهتمام في التاريخ الإسلامي إلى الأوزان والدقة بالمقاييس حيث جاء بالقرآن الكريم 9) </vt:lpstr>
      <vt:lpstr>( والسماء رفعها ووضع الميزان * ألا تطغوا في الميزان * وأقيموا الوزن بالقسط ولا تخسروا الميزان ) صدق الله العظيم (سورة الرحمن الايات 7-</vt:lpstr>
      <vt:lpstr>PowerPoint Presentation</vt:lpstr>
      <vt:lpstr>PowerPoint Presentation</vt:lpstr>
      <vt:lpstr>عناصر إدارة الجودة الشاملة Total Quality Management (TQM)</vt:lpstr>
      <vt:lpstr>2-التطوير البشري</vt:lpstr>
      <vt:lpstr>PowerPoint Presentation</vt:lpstr>
      <vt:lpstr>عمل الفريق Team work</vt:lpstr>
      <vt:lpstr>أجواء العمل المستقرة</vt:lpstr>
      <vt:lpstr>انظمة مراجعة الأداء و اعطاء الجوائز</vt:lpstr>
      <vt:lpstr>إثراء العمل Job Description</vt:lpstr>
      <vt:lpstr>نوعية الحياة (العلاقة بين المدراء و العاملين) الثقة المتبادلة تقليل ضغوطات الحياة تقليل الاشاعات</vt:lpstr>
      <vt:lpstr>خلق مؤسسية ايجابية ومتجانسة التحفيز  التقيم و ثبات الهدف رضاء الزبائن و تحسين العمليات</vt:lpstr>
      <vt:lpstr>دورة التعلم والتحسين  خطط + اعمل + قيم + نفذ</vt:lpstr>
      <vt:lpstr>المعيارية والمقايس  الادوات والتقنيات</vt:lpstr>
      <vt:lpstr>المعوقات 1-العدو داخلنا 2-النتائج قصيرة الامد الاسواق الخارجية و الاوضاع السياسية</vt:lpstr>
      <vt:lpstr>PowerPoint Presentation</vt:lpstr>
      <vt:lpstr>تطبيق نظام ادارة الجودة في المؤسسات يؤدي  إلى اظهار مجموعة من التغيرات والتي يمكن تلخيصها كما يلي :   ·   تغيير فلسفة العمل من سياسة تهدف إلى الكشف عن العيوب والمشاكل ، إلى سياسة تمنع حدوثها بالدرجة الاولى ·   زيادة في حساسية العمليات لحاجات الزبون ، وفي سرعة استجابتها و وفاعليتها .  ·   التركيز على العمليات الحرجة و نتائجها . ·   تحسين طرق الانتاج  </vt:lpstr>
      <vt:lpstr>·     تحسين الاتصالات ضمن المؤسسة ، وبين المؤسسة وموردها الفرعيين من جهة ، وبينه وبين زبائنها من جهة اخرى .  ·   توثيق جيد للاجراءات وتعليمات العمل وتاسيس نظام لحفظ هذه الوثائق وضبطها . ·   ارتفاع مستوى التزام الادارة بالجودة وتحسينها . ·   وعي جميع العاملين لمسألة الجودة وأهميتها . </vt:lpstr>
      <vt:lpstr>هذه التغيرات تقود إلى جني الفوائد الملموسة التالية :- 1  اتخاذ قرارات صحيحة من قبل الادارة مبينة على الحقائق  2  ضبط المواد المشتراة عن طريق ضبط الموردين الفرعين  3  تحسين الجودة  4  ضبط تكاليف الجودة  5  زيادة الانتاجيه  </vt:lpstr>
      <vt:lpstr>       6- انقاص الهدر  7- التخلص من الاجراءات غير المجدية والوثائق الزائدة .  8- تحسين الروح المعنوية لدى العاملين ، نتيجة تحقيق اهداف المؤسسةوارضاء الزبائن  9-)  تحسين جو العمل وزيادة الانضباط نتيجة تفهم العاملين لاعمالهم بشكل افضل . 10- المساهمة في تثبيت وترسيخ التحسينات المدخلة في المؤسسات التي تطبق فلسفة الادارة الشاملة للجودة  </vt:lpstr>
      <vt:lpstr>اما اذا كان النظام قد طبق لاغراض تعاقدية فان المؤسسة تسعى في هذه الحالة للحصول على شهادة مطابقة للمواصفات  ISO 9000 </vt:lpstr>
      <vt:lpstr>فوائد حيازة هذه الشهادة يمكن تلخيصها كما يلي:- 1)      اعتبار شهادة المطابقة بمثابة بطاقة دخول إلى الأسواق العالمية . ففي السوق الأوروبية المشتركة مثلا ، اصبح تسويق بعض أنواع المنتجات المنظمة يتطلب حيازة المؤسسة لشهادة المطابقة هذه .</vt:lpstr>
      <vt:lpstr>  2- كسب ميزة تنافسية على المؤسسات الأخرى التي لم تحصل على الشهادة أي زيادة  حصة المؤسسة من السوق، فالزبائن يميلون عادة إلى التعامل مع المؤسسات الحائزة على الشهادة لتيقنهم من أنها قادرة على تفهم متطلباتهم، وثقتهم بتحقيقها </vt:lpstr>
      <vt:lpstr>3-  الحد من عمليات التدقيق التي كانت المؤسسة تخضع لها من قبل زبائنها قبل حصولها على الشهادة،  والتي تعتبر مكلفة ومربكة لهذه المؤسسة.  4-  الحفاظ على استمرارية فاعلية نظام الجودة المطبق نتيجة خضوع المؤسسة لمراقبة دورية من قبل المدققين الذين تعينهم الهيئة المانحة للشهادة وترسلهم إلى المؤسسة لهذه الغاية. </vt:lpstr>
      <vt:lpstr> 5- الدعاية للمؤسسة نتيجة نشر اسمها في سجلات الهيئة المانحة للشهادة أو بعض المنظمات الاخرى، واستخدامها كوسيلة دعاية في منشوراتها.  </vt:lpstr>
      <vt:lpstr> 5 S Sorting out Systematic Spic &amp;Span Serene Atmosphere Stick to self discipline</vt:lpstr>
      <vt:lpstr>بنود الآيزو الرقم مسؤولية الإدارة 1 نظام الجودة 2 مراجعة العقود 3 مراقبة و ضبط التصميم 4 مراقبة و ضبط الوثائق 5 نظام الشراء 6 مراقبة المواد الموردة من قبل العميد 7 تعريف المنتج و متابعته 8 التحكم و ضبط العمليات الإنتاجية 9 الفحص و التفتيش 10 ضبط أجهزة القياس 11 بيان نتيجة الفحص و التفتيش 12 مراقبة و ضبط المنتجات غير المطابقة 13 الإجراءات الوقائية و العلاجية 14 مناولة المواد و التخزين و التعبئة و التسليم 15 المحافظة على سجلات الجودة 16 التدقيق الداخلي على الجودة 17 التدريب 18 خدمات ما بعد البيع 19 الطرق و الأساليب الإحصائية 20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Home</cp:lastModifiedBy>
  <cp:revision>33</cp:revision>
  <dcterms:created xsi:type="dcterms:W3CDTF">2018-09-11T16:13:06Z</dcterms:created>
  <dcterms:modified xsi:type="dcterms:W3CDTF">2020-05-18T20:06:18Z</dcterms:modified>
</cp:coreProperties>
</file>